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handoutMasterIdLst>
    <p:handoutMasterId r:id="rId23"/>
  </p:handoutMasterIdLst>
  <p:sldIdLst>
    <p:sldId id="256" r:id="rId2"/>
    <p:sldId id="307" r:id="rId3"/>
    <p:sldId id="273" r:id="rId4"/>
    <p:sldId id="284" r:id="rId5"/>
    <p:sldId id="311" r:id="rId6"/>
    <p:sldId id="298" r:id="rId7"/>
    <p:sldId id="303" r:id="rId8"/>
    <p:sldId id="304" r:id="rId9"/>
    <p:sldId id="302" r:id="rId10"/>
    <p:sldId id="293" r:id="rId11"/>
    <p:sldId id="312" r:id="rId12"/>
    <p:sldId id="294" r:id="rId13"/>
    <p:sldId id="262" r:id="rId14"/>
    <p:sldId id="279" r:id="rId15"/>
    <p:sldId id="264" r:id="rId16"/>
    <p:sldId id="285" r:id="rId17"/>
    <p:sldId id="280" r:id="rId18"/>
    <p:sldId id="308" r:id="rId19"/>
    <p:sldId id="276" r:id="rId20"/>
    <p:sldId id="309" r:id="rId21"/>
    <p:sldId id="310" r:id="rId2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E1F511D5-2E41-4A4D-B019-8C5BDA8395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="" xmlns:a16="http://schemas.microsoft.com/office/drawing/2014/main" id="{0C6797D8-4FBB-43E5-B7EE-62B66A1F4D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>
            <a:extLst>
              <a:ext uri="{FF2B5EF4-FFF2-40B4-BE49-F238E27FC236}">
                <a16:creationId xmlns="" xmlns:a16="http://schemas.microsoft.com/office/drawing/2014/main" id="{D5F65D65-D526-4377-BC1D-A73E5D55F55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="" xmlns:a16="http://schemas.microsoft.com/office/drawing/2014/main" id="{66C9738C-EDAD-422B-BCF2-ED1D6D7FA6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pPr>
              <a:defRPr/>
            </a:pPr>
            <a:fld id="{22DBB9B9-A1A1-4087-9C7D-0C3AD6BDE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23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249AF0-D4CA-45CB-9C8A-F8BD59AE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88DAE4-A10B-422B-B792-47BB71CB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AA6D17-1608-48CC-98FD-93945D5A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1903-D8F2-4F03-A2EF-1C192E320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66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3254F26-D7D7-4DF4-A8FA-C0976F87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C710DCA-6316-4C70-8114-2E8905D3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AFDFA93-5105-49E4-BC63-211F197D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2455-C072-47E4-A37C-16D44759F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86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5F01D3-B220-4013-B108-B0258DF3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F601E0-CCA2-4F82-9338-3DC1150A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9271A9-C839-4DE6-8C3B-ED92391F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00DD-ED2C-4A03-9159-2EA99F68E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90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99A31F6-ABDB-48AA-866C-3143029F997B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C519BA4-FB92-4268-B8BC-BA2AA3CFDE4C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FE71BB0-0629-4048-8FD2-0F3D963A169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BA728754-634C-4054-BF1C-3159F8839BF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60AAD7E-F812-4266-B1AD-41978B1879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0DCE-24C7-40E3-8143-E5942A000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261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5ADB03-F926-43DA-BF03-41231C7F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338355-F5AB-4D34-92A9-87F506A8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DBEDA2-B6BF-40A6-ACF2-0C772673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A8C4-C1C9-4325-9C98-4EBC3BAC7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86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B1C6EB5A-7016-481D-9C8E-D7357F4E9071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A1EE5C5F-080D-4049-82DC-1EAC885B5BB9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9F9FA59E-E29D-42F0-8B60-40B36B55B76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CF720BF9-E439-4E56-BDF0-CD2E4902628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6A23908C-2511-43E5-A6DF-9CEC296FB2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F054-52FB-4066-9670-599E6929E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608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5262ED-1755-4146-A485-2D897776FD12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8A1CB6F-15A0-48CC-8506-85F517F3A490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="" xmlns:a16="http://schemas.microsoft.com/office/drawing/2014/main" id="{E0B5DD4B-E26E-4C99-8DBF-1770BB7AC345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="" xmlns:a16="http://schemas.microsoft.com/office/drawing/2014/main" id="{710B70C1-E743-4577-95F3-F01E3F4A11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="" xmlns:a16="http://schemas.microsoft.com/office/drawing/2014/main" id="{3333DDDE-ED3E-49DF-92F5-A23B394BCE7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7EEE-C5E6-46DD-B8B6-7EF4EFF18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2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026E14-CB70-48D5-BA29-4C59418A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18C7AF-C233-46BF-9043-83E8D8C8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863D63-0E27-4F59-99D5-A2CB3167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8AB4-CBB8-488D-B0D1-9A9C61EBF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21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E78E0F-25DB-473B-A4C9-91B04D49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A8AD34-33FE-4705-A38B-34BF4821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2EAC16-7612-4B2F-B78D-9C234C1F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3D3B-5258-4F31-A4A0-D5BC1682D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838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01213A-83E4-4336-AAA1-CE10360F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CD5189-9947-48E1-B2EF-8D8114B5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10D95C-E41F-4CAB-A84C-20CE4EC0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B18C-CE9F-4A4A-9775-14547654A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874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2A44D93-BBFE-4AA6-B4C6-B4C86EC7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4EBD29C-ADF3-49BC-8426-C40AAFA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3760ADF-B709-4103-A525-E4DA6B08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7B4C-1F19-491A-A4E2-D4B63B579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4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34CFD9-0849-470E-8E3E-A5871F29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1688F7-162F-4272-89FF-3CAE687C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079555-EE5A-442D-9E07-58073012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C304-CBDB-4AC2-9BBC-BC405E4D5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51F581-CFE2-45E2-84F8-7A15ABE8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81D5DB-7C53-4791-9D5B-1C413AD8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B78728-B058-406A-9CD5-9EE494EB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0F46-E106-49B5-BBBB-84D548805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5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BE1D8F2-1C57-403E-9979-530C0EFF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233F6FF-DD33-4200-9E63-054472AB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DA2F046-436F-457A-9336-8C362A13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FAA8-DA40-40BB-B451-767DC96C74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1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477B12F-67D5-4C6A-A606-5C574808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A523F7E-8777-4E09-8C3B-8C7159EB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A3499663-922F-49D1-A8B9-3939FA66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4A9A-D19E-422A-8CD0-81FE62F5D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4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C6C03254-536D-4684-BD34-9DD1D9A9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751369C2-3AFE-4E98-A857-B2E555DE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A093C2C7-3909-42A4-B30C-0780E37C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D175-8420-4467-8AB8-545BF374D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7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0DD56F9D-2735-4767-9A68-EB93FE30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16864B95-1694-456B-94A1-740DD05B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919709CF-C5FE-47C8-B7A3-8985C513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EAAC-3B55-4DC9-92A3-52065E3E8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4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9A011E2-AE5C-44D7-8697-FB621C37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964E7A3-FACF-4B84-846C-44417116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F38FA6A-90BC-4E44-860F-C56F1DEA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F5E8-BD0E-4D9B-A71D-53FCD5921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1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6DC6316-0154-4477-92E2-DB951DC5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5A2DE4B-9178-4854-AC19-708C2DA9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DA8DC9F-E2A4-4804-85FC-A2D34818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C921-C928-4FC3-9956-65E56FD9B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0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="" xmlns:a16="http://schemas.microsoft.com/office/drawing/2014/main" id="{FC0441FC-67C1-417C-899C-1879BB33EDDE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28B1FC2F-28BC-4792-99F9-4A533D4A6142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6681C3F3-D145-479F-B354-1A24A6087AC1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F2058066-21FF-494D-97EB-7BC6C5A072D4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272935F6-F3FA-44AC-8148-515B3E8EC002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7982616-2580-4CFD-B296-2C633ABE5F77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>
            <a:extLst>
              <a:ext uri="{FF2B5EF4-FFF2-40B4-BE49-F238E27FC236}">
                <a16:creationId xmlns="" xmlns:a16="http://schemas.microsoft.com/office/drawing/2014/main" id="{267EC564-43B6-4EAA-B5AD-4FFC100648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3" name="Text Placeholder 2">
            <a:extLst>
              <a:ext uri="{FF2B5EF4-FFF2-40B4-BE49-F238E27FC236}">
                <a16:creationId xmlns="" xmlns:a16="http://schemas.microsoft.com/office/drawing/2014/main" id="{00047408-9F6A-4502-BFED-D12942AEE7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FF0969-539B-49ED-AFAA-A1D2903A7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8D812F-324D-4871-AC05-30659DA84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FC2848-80C8-4BD9-A2E8-729E6A839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5AF799-126C-4F31-AE82-415B6688A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  <p:sldLayoutId id="2147484639" r:id="rId12"/>
    <p:sldLayoutId id="2147484634" r:id="rId13"/>
    <p:sldLayoutId id="2147484640" r:id="rId14"/>
    <p:sldLayoutId id="2147484641" r:id="rId15"/>
    <p:sldLayoutId id="2147484635" r:id="rId16"/>
    <p:sldLayoutId id="2147484636" r:id="rId17"/>
    <p:sldLayoutId id="2147484637" r:id="rId18"/>
    <p:sldLayoutId id="2147484638" r:id="rId1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4231AFA4-FF6C-460F-ADB4-0DCA846C68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66775" y="1447800"/>
            <a:ext cx="7286625" cy="3328988"/>
          </a:xfrm>
        </p:spPr>
        <p:txBody>
          <a:bodyPr/>
          <a:lstStyle/>
          <a:p>
            <a:pPr eaLnBrk="1" hangingPunct="1"/>
            <a:r>
              <a:rPr lang="en-US" altLang="en-US" sz="8800" b="1"/>
              <a:t>Plan of Study</a:t>
            </a:r>
            <a:r>
              <a:rPr lang="en-US" altLang="en-US" b="1"/>
              <a:t/>
            </a:r>
            <a:br>
              <a:rPr lang="en-US" altLang="en-US" b="1"/>
            </a:br>
            <a:endParaRPr lang="en-US" altLang="en-US" b="1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A27D178F-D0F9-465D-8355-3726DBBEF8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66775" y="4776788"/>
            <a:ext cx="6619875" cy="862012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4000" b="1"/>
              <a:t>Grades 9 through 12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32FC774B-6531-4175-BB1E-4F72F7D3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600200"/>
          </a:xfrm>
        </p:spPr>
        <p:txBody>
          <a:bodyPr/>
          <a:lstStyle/>
          <a:p>
            <a:pPr eaLnBrk="1" hangingPunct="1"/>
            <a:r>
              <a:rPr lang="en-US" altLang="en-US" sz="4000"/>
              <a:t>Mathematics</a:t>
            </a:r>
            <a:br>
              <a:rPr lang="en-US" altLang="en-US" sz="4000"/>
            </a:br>
            <a:r>
              <a:rPr lang="en-US" altLang="en-US" sz="4000"/>
              <a:t>(MS Accelerated Math Program)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="" xmlns:a16="http://schemas.microsoft.com/office/drawing/2014/main" id="{4050704C-2097-4BE1-BF1F-3934FE1C033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2400" y="1676400"/>
          <a:ext cx="8839200" cy="458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831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</a:t>
                      </a:r>
                      <a:r>
                        <a:rPr lang="en-US" sz="2400" baseline="30000"/>
                        <a:t>th</a:t>
                      </a:r>
                      <a:r>
                        <a:rPr lang="en-US" sz="2400"/>
                        <a:t> Grade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12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9559"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</a:t>
                      </a:r>
                      <a:r>
                        <a:rPr lang="en-US" sz="2400" b="1" baseline="0"/>
                        <a:t> </a:t>
                      </a:r>
                      <a:r>
                        <a:rPr lang="en-US" sz="2400" b="1" baseline="0" err="1"/>
                        <a:t>Accel</a:t>
                      </a:r>
                      <a:r>
                        <a:rPr lang="en-US" sz="2400" b="1" baseline="0"/>
                        <a:t>/Gifted Analytic Geometry B/ Advanced Algebra</a:t>
                      </a:r>
                      <a:endParaRPr lang="en-US" sz="2400" b="1"/>
                    </a:p>
                    <a:p>
                      <a:pPr algn="ctr"/>
                      <a:endParaRPr lang="en-US" sz="2400" b="1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GSE </a:t>
                      </a:r>
                    </a:p>
                    <a:p>
                      <a:pPr algn="ctr"/>
                      <a:r>
                        <a:rPr lang="en-US" sz="2400" b="1" err="1"/>
                        <a:t>Accel</a:t>
                      </a:r>
                      <a:r>
                        <a:rPr lang="en-US" sz="2400" b="1"/>
                        <a:t>/</a:t>
                      </a:r>
                    </a:p>
                    <a:p>
                      <a:pPr algn="ctr"/>
                      <a:r>
                        <a:rPr lang="en-US" sz="2400" b="1"/>
                        <a:t>Gifted </a:t>
                      </a:r>
                    </a:p>
                    <a:p>
                      <a:pPr algn="ctr"/>
                      <a:r>
                        <a:rPr lang="en-US" sz="2400" b="1"/>
                        <a:t>Pre-Calculus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AP Calculus AB</a:t>
                      </a:r>
                    </a:p>
                    <a:p>
                      <a:pPr algn="ctr"/>
                      <a:endParaRPr lang="en-US" sz="2400" b="1"/>
                    </a:p>
                    <a:p>
                      <a:pPr algn="ctr"/>
                      <a:r>
                        <a:rPr lang="en-US" sz="2400" b="1"/>
                        <a:t>OR</a:t>
                      </a:r>
                    </a:p>
                    <a:p>
                      <a:pPr algn="ctr"/>
                      <a:endParaRPr lang="en-US" sz="2400" b="1"/>
                    </a:p>
                    <a:p>
                      <a:pPr algn="ctr"/>
                      <a:r>
                        <a:rPr lang="en-US" sz="2400" b="1"/>
                        <a:t>AP Calculus AB </a:t>
                      </a:r>
                    </a:p>
                    <a:p>
                      <a:pPr algn="ctr"/>
                      <a:r>
                        <a:rPr lang="en-US" sz="2400" b="1"/>
                        <a:t>followed by AP Calculus BC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AP</a:t>
                      </a:r>
                      <a:r>
                        <a:rPr lang="en-US" sz="2400" b="1" baseline="0"/>
                        <a:t> Calculus BC, AP Statistics, Multivariable Calculus,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/>
                        <a:t>Dual Enrollment, </a:t>
                      </a:r>
                      <a:r>
                        <a:rPr lang="en-US" sz="2400" b="1" baseline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sz="2400" b="1" baseline="0"/>
                        <a:t> other math options that may become available</a:t>
                      </a:r>
                      <a:endParaRPr lang="en-US" sz="2400" b="1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Science</a:t>
            </a:r>
            <a:endParaRPr lang="en-US" sz="7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75966"/>
              </p:ext>
            </p:extLst>
          </p:nvPr>
        </p:nvGraphicFramePr>
        <p:xfrm>
          <a:off x="535313" y="2038121"/>
          <a:ext cx="7782422" cy="436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533"/>
                <a:gridCol w="1949985"/>
                <a:gridCol w="1916935"/>
                <a:gridCol w="1938969"/>
              </a:tblGrid>
              <a:tr h="140281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</a:t>
                      </a:r>
                      <a:endParaRPr lang="en-US" sz="3600" dirty="0"/>
                    </a:p>
                  </a:txBody>
                  <a:tcPr/>
                </a:tc>
              </a:tr>
              <a:tr h="1402814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Environ-mental Science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Biology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Chemistry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Physics</a:t>
                      </a:r>
                      <a:endParaRPr lang="en-US" sz="2800" b="1" dirty="0"/>
                    </a:p>
                  </a:txBody>
                  <a:tcPr/>
                </a:tc>
              </a:tr>
              <a:tr h="1402814"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b="1" dirty="0" smtClean="0"/>
                        <a:t>Biology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b="1" dirty="0" smtClean="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b="1" dirty="0" smtClean="0"/>
                        <a:t>Physics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Fourth</a:t>
                      </a:r>
                      <a:r>
                        <a:rPr lang="en-US" sz="2800" b="1" baseline="0" dirty="0" smtClean="0"/>
                        <a:t> Lab Science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50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492E154D-6EC0-4F3D-BBD4-F21FC88C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n-US" sz="5400"/>
              <a:t>Social Studies</a:t>
            </a:r>
            <a:endParaRPr lang="en-US" altLang="en-US" sz="240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D7912D87-CF2C-417B-9DF0-7AA096C4318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2400" y="1600200"/>
          <a:ext cx="8839200" cy="4876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5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1757">
                <a:tc>
                  <a:txBody>
                    <a:bodyPr/>
                    <a:lstStyle/>
                    <a:p>
                      <a:pPr algn="ctr"/>
                      <a:r>
                        <a:rPr lang="es-MX" sz="2800" b="1"/>
                        <a:t>9th Grade</a:t>
                      </a:r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10th Grade</a:t>
                      </a:r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11th Grade</a:t>
                      </a:r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12th Grade</a:t>
                      </a:r>
                      <a:endParaRPr lang="en-US" sz="2800" b="1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5043">
                <a:tc>
                  <a:txBody>
                    <a:bodyPr/>
                    <a:lstStyle/>
                    <a:p>
                      <a:pPr algn="ctr"/>
                      <a:r>
                        <a:rPr lang="es-MX" sz="2800" b="1"/>
                        <a:t>American </a:t>
                      </a:r>
                      <a:r>
                        <a:rPr lang="es-MX" sz="2800" b="1" err="1"/>
                        <a:t>Government</a:t>
                      </a:r>
                      <a:r>
                        <a:rPr lang="es-MX" sz="2800" b="1"/>
                        <a:t> </a:t>
                      </a:r>
                      <a:endParaRPr lang="es-MX" sz="2800" b="1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MX" sz="2800" b="1">
                          <a:solidFill>
                            <a:srgbClr val="FF0000"/>
                          </a:solidFill>
                        </a:rPr>
                        <a:t>AND</a:t>
                      </a:r>
                    </a:p>
                    <a:p>
                      <a:pPr algn="ctr"/>
                      <a:r>
                        <a:rPr lang="es-MX" sz="2800" b="1" err="1"/>
                        <a:t>World</a:t>
                      </a:r>
                      <a:r>
                        <a:rPr lang="es-MX" sz="2800" b="1"/>
                        <a:t> </a:t>
                      </a:r>
                      <a:r>
                        <a:rPr lang="es-MX" sz="2800" b="1" err="1"/>
                        <a:t>Geography</a:t>
                      </a:r>
                      <a:endParaRPr lang="en-US" sz="2800" b="1"/>
                    </a:p>
                    <a:p>
                      <a:pPr algn="ctr"/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err="1"/>
                        <a:t>World</a:t>
                      </a:r>
                      <a:r>
                        <a:rPr lang="es-MX" sz="2800" b="1"/>
                        <a:t> </a:t>
                      </a:r>
                      <a:r>
                        <a:rPr lang="es-MX" sz="2800" b="1" err="1"/>
                        <a:t>History</a:t>
                      </a:r>
                      <a:endParaRPr lang="es-MX" sz="2800" b="1"/>
                    </a:p>
                    <a:p>
                      <a:pPr algn="ctr"/>
                      <a:endParaRPr lang="es-MX" sz="2800" b="1"/>
                    </a:p>
                    <a:p>
                      <a:pPr algn="ctr"/>
                      <a:r>
                        <a:rPr lang="es-MX" sz="2800" b="1"/>
                        <a:t>OR </a:t>
                      </a:r>
                    </a:p>
                    <a:p>
                      <a:pPr algn="ctr"/>
                      <a:endParaRPr lang="es-MX" sz="2800" b="1"/>
                    </a:p>
                    <a:p>
                      <a:pPr algn="ctr"/>
                      <a:r>
                        <a:rPr lang="es-MX" sz="2800" b="1"/>
                        <a:t>AP</a:t>
                      </a:r>
                      <a:r>
                        <a:rPr lang="es-MX" sz="2800" b="1" baseline="0"/>
                        <a:t> </a:t>
                      </a:r>
                      <a:r>
                        <a:rPr lang="es-MX" sz="2800" b="1" baseline="0" err="1"/>
                        <a:t>World</a:t>
                      </a:r>
                      <a:r>
                        <a:rPr lang="es-MX" sz="2800" b="1" baseline="0"/>
                        <a:t> </a:t>
                      </a:r>
                      <a:r>
                        <a:rPr lang="es-MX" sz="2800" b="1" baseline="0" err="1"/>
                        <a:t>History</a:t>
                      </a:r>
                      <a:endParaRPr lang="es-MX" sz="2800" b="1"/>
                    </a:p>
                    <a:p>
                      <a:pPr algn="ctr"/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U.S.</a:t>
                      </a:r>
                      <a:r>
                        <a:rPr lang="es-MX" sz="2800" b="1" baseline="0"/>
                        <a:t> </a:t>
                      </a:r>
                      <a:r>
                        <a:rPr lang="es-MX" sz="2800" b="1" baseline="0" err="1"/>
                        <a:t>History</a:t>
                      </a:r>
                      <a:endParaRPr lang="es-MX" sz="2800" b="1" baseline="0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b="1" baseline="0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baseline="0"/>
                        <a:t>OR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b="1" baseline="0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baseline="0"/>
                        <a:t>AP US </a:t>
                      </a:r>
                      <a:r>
                        <a:rPr lang="es-MX" sz="2800" b="1" baseline="0" err="1"/>
                        <a:t>History</a:t>
                      </a:r>
                      <a:endParaRPr lang="es-MX" sz="2800" b="1" baseline="0"/>
                    </a:p>
                    <a:p>
                      <a:pPr algn="ctr"/>
                      <a:endParaRPr lang="en-US" sz="2800" b="1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err="1"/>
                        <a:t>Economics</a:t>
                      </a:r>
                      <a:endParaRPr lang="es-MX" sz="28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OR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/>
                        <a:t>AP </a:t>
                      </a:r>
                      <a:r>
                        <a:rPr lang="es-MX" sz="2800" b="1" err="1"/>
                        <a:t>Economics</a:t>
                      </a:r>
                      <a:endParaRPr lang="es-MX" sz="2800" b="1"/>
                    </a:p>
                    <a:p>
                      <a:pPr algn="ctr"/>
                      <a:endParaRPr lang="en-US" sz="2800" b="1"/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7ED53ACB-7D94-48DE-8314-3DE4A9A7724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Health/PE</a:t>
            </a:r>
            <a:endParaRPr lang="en-US" altLang="en-US" sz="280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DE3FEC42-1605-447C-BD62-812CC7A1AC7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5025" y="1828800"/>
            <a:ext cx="8007350" cy="4191000"/>
          </a:xfrm>
        </p:spPr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Health 9 &amp; PE9 (required for all diploma choices)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One additional PE elective* either Physical Conditioning or Physical Ed I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* may be exempted from the one </a:t>
            </a:r>
            <a:r>
              <a:rPr lang="en-US" sz="2800" b="1"/>
              <a:t>additional</a:t>
            </a:r>
            <a:r>
              <a:rPr lang="en-US" sz="2800"/>
              <a:t> PE elective through 135 validated hours of participation in a school-approved athletic activity (i.e. sports, marching band, dance, JROTC, etc.)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00209835-267E-498D-AD71-439CA8C006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385175" cy="1431925"/>
          </a:xfrm>
        </p:spPr>
        <p:txBody>
          <a:bodyPr/>
          <a:lstStyle/>
          <a:p>
            <a:pPr eaLnBrk="1" hangingPunct="1"/>
            <a:r>
              <a:rPr lang="en-US" altLang="en-US" sz="4000"/>
              <a:t>World Languages – </a:t>
            </a:r>
            <a:r>
              <a:rPr lang="en-US" altLang="en-US" sz="2000"/>
              <a:t>the number of World Language courses </a:t>
            </a:r>
            <a:r>
              <a:rPr lang="en-US" altLang="en-US" sz="2000" u="sng"/>
              <a:t>required</a:t>
            </a:r>
            <a:r>
              <a:rPr lang="en-US" altLang="en-US" sz="2000"/>
              <a:t> will depend on your diploma choice.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CA9249C6-90A3-4836-B04D-6E4D71BB70E1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15975" y="1600200"/>
            <a:ext cx="80073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For a Career/Technology Diploma, you need one unit of a World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For a College Prep Diploma, you need two units of a World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For an Honors &amp; Distinction Diploma, you need three units of a World Language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="" xmlns:a16="http://schemas.microsoft.com/office/drawing/2014/main" id="{159D6D8A-7FE4-4778-911C-B2E94254FE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58825"/>
            <a:ext cx="8385175" cy="860425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US" sz="4400"/>
              <a:t>World Languages offered</a:t>
            </a:r>
            <a:r>
              <a:rPr lang="en-US" sz="3600"/>
              <a:t/>
            </a:r>
            <a:br>
              <a:rPr lang="en-US" sz="3600"/>
            </a:br>
            <a:endParaRPr lang="en-US" sz="3600"/>
          </a:p>
        </p:txBody>
      </p:sp>
      <p:sp>
        <p:nvSpPr>
          <p:cNvPr id="20483" name="Rectangle 5">
            <a:extLst>
              <a:ext uri="{FF2B5EF4-FFF2-40B4-BE49-F238E27FC236}">
                <a16:creationId xmlns="" xmlns:a16="http://schemas.microsoft.com/office/drawing/2014/main" id="{92B51128-29DE-47E4-B702-5EADC8EAB276}"/>
              </a:ext>
            </a:extLst>
          </p:cNvPr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828800"/>
            <a:ext cx="6858000" cy="4495800"/>
          </a:xfrm>
        </p:spPr>
        <p:txBody>
          <a:bodyPr/>
          <a:lstStyle/>
          <a:p>
            <a:pPr eaLnBrk="1" hangingPunct="1"/>
            <a:r>
              <a:rPr lang="en-US" altLang="en-US" sz="3200"/>
              <a:t>Spanish for Native Speakers I &amp; II, then AP Spanish</a:t>
            </a:r>
          </a:p>
          <a:p>
            <a:pPr eaLnBrk="1" hangingPunct="1"/>
            <a:r>
              <a:rPr lang="en-US" altLang="en-US" sz="3200"/>
              <a:t>Spanish I through AP</a:t>
            </a:r>
          </a:p>
          <a:p>
            <a:pPr eaLnBrk="1" hangingPunct="1"/>
            <a:r>
              <a:rPr lang="en-US" altLang="en-US" sz="3200"/>
              <a:t>French I through AP</a:t>
            </a:r>
          </a:p>
          <a:p>
            <a:pPr eaLnBrk="1" hangingPunct="1"/>
            <a:r>
              <a:rPr lang="en-US" altLang="en-US" sz="3200"/>
              <a:t>German I through AP</a:t>
            </a:r>
          </a:p>
          <a:p>
            <a:pPr eaLnBrk="1" hangingPunct="1"/>
            <a:r>
              <a:rPr lang="en-US" altLang="en-US" sz="3200"/>
              <a:t>Latin I through V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="" xmlns:a16="http://schemas.microsoft.com/office/drawing/2014/main" id="{10EA3FD6-B61B-4962-A608-D04CEDBE7F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4800" y="452438"/>
            <a:ext cx="7235825" cy="719137"/>
          </a:xfrm>
        </p:spPr>
        <p:txBody>
          <a:bodyPr/>
          <a:lstStyle/>
          <a:p>
            <a:pPr eaLnBrk="1" hangingPunct="1"/>
            <a:r>
              <a:rPr lang="en-US" altLang="en-US"/>
              <a:t>World Languages</a:t>
            </a:r>
          </a:p>
        </p:txBody>
      </p:sp>
      <p:graphicFrame>
        <p:nvGraphicFramePr>
          <p:cNvPr id="90137" name="Group 25">
            <a:extLst>
              <a:ext uri="{FF2B5EF4-FFF2-40B4-BE49-F238E27FC236}">
                <a16:creationId xmlns="" xmlns:a16="http://schemas.microsoft.com/office/drawing/2014/main" id="{FE1F8B6C-46AC-4E3C-9896-AB4166997C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171575"/>
          <a:ext cx="8686800" cy="558165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33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3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85795"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9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 baseline="0"/>
                        <a:t> Grade</a:t>
                      </a:r>
                      <a:endParaRPr lang="en-US" sz="2400" b="1"/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 baseline="0"/>
                        <a:t> Grade</a:t>
                      </a:r>
                      <a:endParaRPr lang="en-US" sz="2400" b="1"/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Basic Reading &amp; Writing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Language Level 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Language Levels II &amp; III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Language Level I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Language Levels II &amp; III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Any additional language goes under Electives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Language Levels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 &amp; III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(if currently taking a WL class at PCMS)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Any additional language goes under Electives or Pathway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Any additional language goes under Electives or Pathway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649C582F-E1C7-4779-9EDC-CFE30D3960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84188" y="304800"/>
            <a:ext cx="7056437" cy="14478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Pathway</a:t>
            </a:r>
            <a:r>
              <a:rPr lang="en-US" altLang="en-US" sz="4800"/>
              <a:t> – 3 courses in the same area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="" xmlns:a16="http://schemas.microsoft.com/office/drawing/2014/main" id="{6CFDFF99-B8D1-48D8-9CAC-9F4C3219744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8200" y="2057400"/>
            <a:ext cx="7783513" cy="5029200"/>
          </a:xfrm>
        </p:spPr>
        <p:txBody>
          <a:bodyPr rtlCol="0">
            <a:noAutofit/>
          </a:bodyPr>
          <a:lstStyle/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US" sz="3600"/>
              <a:t>For the Career Technology Diploma, must be a Career/ Technology Pathway</a:t>
            </a:r>
          </a:p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US" sz="1400"/>
          </a:p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US" sz="3600"/>
              <a:t>For the College Prep Diploma, can be either a Career/  Technology Pathway OR a Humanities Pathway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522E40E7-6C78-4293-B018-94705244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152400"/>
            <a:ext cx="8507412" cy="1371600"/>
          </a:xfrm>
        </p:spPr>
        <p:txBody>
          <a:bodyPr/>
          <a:lstStyle/>
          <a:p>
            <a:r>
              <a:rPr lang="en-US" altLang="en-US"/>
              <a:t>Career Technology Pathways offered at Dunwoody HS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="" xmlns:a16="http://schemas.microsoft.com/office/drawing/2014/main" id="{62B159BB-4C3B-496A-8DF5-443BD7C1A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523999"/>
            <a:ext cx="6711950" cy="5218323"/>
          </a:xfrm>
        </p:spPr>
        <p:txBody>
          <a:bodyPr/>
          <a:lstStyle/>
          <a:p>
            <a:r>
              <a:rPr lang="en-US" altLang="en-US" sz="2800" dirty="0"/>
              <a:t>Engineering &amp; Technology</a:t>
            </a:r>
          </a:p>
          <a:p>
            <a:r>
              <a:rPr lang="en-US" altLang="en-US" sz="2800" dirty="0"/>
              <a:t>Interior Design</a:t>
            </a:r>
          </a:p>
          <a:p>
            <a:r>
              <a:rPr lang="en-US" altLang="en-US" sz="2800" dirty="0"/>
              <a:t>Nutrition &amp; Food Science</a:t>
            </a:r>
          </a:p>
          <a:p>
            <a:r>
              <a:rPr lang="en-US" altLang="en-US" sz="2800" dirty="0" smtClean="0"/>
              <a:t>Early Childhood Education</a:t>
            </a:r>
            <a:endParaRPr lang="en-US" altLang="en-US" sz="2800" dirty="0"/>
          </a:p>
          <a:p>
            <a:r>
              <a:rPr lang="en-US" altLang="en-US" sz="2800" dirty="0"/>
              <a:t>Digital Technology</a:t>
            </a:r>
          </a:p>
          <a:p>
            <a:r>
              <a:rPr lang="en-US" altLang="en-US" sz="2800" dirty="0"/>
              <a:t>Air Force JROTC</a:t>
            </a:r>
          </a:p>
          <a:p>
            <a:r>
              <a:rPr lang="en-US" altLang="en-US" sz="2800" dirty="0"/>
              <a:t>Academy of Finance (application needed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/>
              <a:t>Academy of Mass Communication (application required)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DCE3A2E2-85B1-4941-8651-F9561DEDAF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31775" y="228600"/>
            <a:ext cx="8385175" cy="2438400"/>
          </a:xfrm>
        </p:spPr>
        <p:txBody>
          <a:bodyPr/>
          <a:lstStyle/>
          <a:p>
            <a:pPr algn="ctr" eaLnBrk="1" hangingPunct="1"/>
            <a:r>
              <a:rPr lang="en-US" altLang="en-US" sz="3200" b="1"/>
              <a:t>Career Tech Pathways through DeKalb High School of Technology North – </a:t>
            </a:r>
            <a:br>
              <a:rPr lang="en-US" altLang="en-US" sz="3200" b="1"/>
            </a:br>
            <a:r>
              <a:rPr lang="en-US" altLang="en-US" sz="3200" b="1"/>
              <a:t>attend ½ day from Dunwoody HS in grades 11 and 12 </a:t>
            </a:r>
            <a:r>
              <a:rPr lang="en-US" altLang="en-US" sz="1800" b="1"/>
              <a:t>(housed at Cross Keys High School)</a:t>
            </a:r>
            <a:r>
              <a:rPr lang="en-US" altLang="en-US" sz="3200" b="1"/>
              <a:t/>
            </a:r>
            <a:br>
              <a:rPr lang="en-US" altLang="en-US" sz="3200" b="1"/>
            </a:br>
            <a:r>
              <a:rPr lang="en-US" altLang="en-US" sz="1600" b="1"/>
              <a:t> </a:t>
            </a:r>
            <a:endParaRPr lang="en-US" altLang="en-US" sz="3200" b="1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E8F37168-9FBE-4028-8147-C98C19B9D97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990600" y="2667000"/>
            <a:ext cx="800735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Automotive Care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Computer Systems &amp; Support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Construction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Cosmetology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Healthcare Science (Dental)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/>
              <a:t>Healthcare Science (Nursing)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2A62894F-3414-40FF-9B22-2937201B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Promotion Requirement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6D94246D-181F-47A2-A7BB-203BCB21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8th graders must take and pass the GA Milestones in ELA and Math. </a:t>
            </a:r>
          </a:p>
          <a:p>
            <a:r>
              <a:rPr lang="en-US" altLang="en-US" sz="2800"/>
              <a:t>If the ELA and Math portions are not passed, students will be retained in the 8</a:t>
            </a:r>
            <a:r>
              <a:rPr lang="en-US" altLang="en-US" sz="2800" baseline="30000"/>
              <a:t>th</a:t>
            </a:r>
            <a:r>
              <a:rPr lang="en-US" altLang="en-US" sz="2800"/>
              <a:t> grade.</a:t>
            </a:r>
          </a:p>
          <a:p>
            <a:r>
              <a:rPr lang="en-US" altLang="en-US" sz="2800"/>
              <a:t>A Summer School may be offered, and then students will be retested. Students still failing the tests are subject to being retained in the 8</a:t>
            </a:r>
            <a:r>
              <a:rPr lang="en-US" altLang="en-US" sz="2800" baseline="30000"/>
              <a:t>th</a:t>
            </a:r>
            <a:r>
              <a:rPr lang="en-US" altLang="en-US" sz="2800"/>
              <a:t> grade next year.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3FEE685C-88A1-4E54-B9F1-CCE47373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76200"/>
            <a:ext cx="7056437" cy="1295400"/>
          </a:xfrm>
        </p:spPr>
        <p:txBody>
          <a:bodyPr/>
          <a:lstStyle/>
          <a:p>
            <a:r>
              <a:rPr lang="en-US" altLang="en-US"/>
              <a:t>Humanities Pathways offered at Dunwoody HS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2525BC9B-CF46-4EF3-974E-14306128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7" y="1371600"/>
            <a:ext cx="7722001" cy="5257800"/>
          </a:xfrm>
        </p:spPr>
        <p:txBody>
          <a:bodyPr/>
          <a:lstStyle/>
          <a:p>
            <a:r>
              <a:rPr lang="en-US" altLang="en-US" sz="3600" dirty="0" smtClean="0"/>
              <a:t>English</a:t>
            </a:r>
          </a:p>
          <a:p>
            <a:r>
              <a:rPr lang="en-US" altLang="en-US" sz="3600" dirty="0" smtClean="0"/>
              <a:t>Social </a:t>
            </a:r>
            <a:r>
              <a:rPr lang="en-US" altLang="en-US" sz="3600" dirty="0"/>
              <a:t>Sciences</a:t>
            </a:r>
          </a:p>
          <a:p>
            <a:r>
              <a:rPr lang="en-US" altLang="en-US" sz="3600" dirty="0"/>
              <a:t>World Language (in addition to required courses)</a:t>
            </a:r>
          </a:p>
          <a:p>
            <a:r>
              <a:rPr lang="en-US" altLang="en-US" sz="3600" dirty="0"/>
              <a:t>Fine Arts</a:t>
            </a:r>
          </a:p>
          <a:p>
            <a:r>
              <a:rPr lang="en-US" altLang="en-US" sz="3600" dirty="0"/>
              <a:t>Performing </a:t>
            </a:r>
            <a:r>
              <a:rPr lang="en-US" altLang="en-US" sz="3600" dirty="0" smtClean="0"/>
              <a:t>Arts </a:t>
            </a:r>
            <a:r>
              <a:rPr lang="en-US" altLang="en-US" sz="3200" dirty="0" smtClean="0"/>
              <a:t>(Music/Drama)</a:t>
            </a:r>
            <a:endParaRPr lang="en-US" altLang="en-US" sz="3200" dirty="0"/>
          </a:p>
          <a:p>
            <a:r>
              <a:rPr lang="en-US" altLang="en-US" sz="3600" dirty="0" smtClean="0"/>
              <a:t>Academy </a:t>
            </a:r>
            <a:r>
              <a:rPr lang="en-US" altLang="en-US" sz="3600" dirty="0"/>
              <a:t>of Journalism (application required)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260C1AF0-8F21-4667-B2EC-BF447074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Signatures from both student and parent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9F95C591-44AA-45C4-A496-5E76C48BE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Please sign and date the bottom of the form</a:t>
            </a:r>
          </a:p>
          <a:p>
            <a:r>
              <a:rPr lang="en-US" altLang="en-US" sz="3200"/>
              <a:t>Your child will input this information into GCIS in the Student Portal as documentation for the Bridge Bill</a:t>
            </a:r>
          </a:p>
          <a:p>
            <a:endParaRPr lang="en-US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="" xmlns:a16="http://schemas.microsoft.com/office/drawing/2014/main" id="{CE653339-9027-48EB-8D16-933A3A49CB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Important information for all Rising 9</a:t>
            </a:r>
            <a:r>
              <a:rPr lang="en-US" altLang="en-US" sz="4000" b="1" baseline="30000"/>
              <a:t>th</a:t>
            </a:r>
            <a:r>
              <a:rPr lang="en-US" altLang="en-US" sz="4000" b="1"/>
              <a:t> grade students: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="" xmlns:a16="http://schemas.microsoft.com/office/drawing/2014/main" id="{664BB988-3212-4BC3-B1FB-B86455DF7D35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63550" y="2133600"/>
            <a:ext cx="8229600" cy="4343400"/>
          </a:xfrm>
        </p:spPr>
        <p:txBody>
          <a:bodyPr rtlCol="0">
            <a:normAutofit fontScale="8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600"/>
              <a:t>Many high school courses end with an End of Course test (EOC). The EOC will count for 20% of the final grade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600"/>
              <a:t>8</a:t>
            </a:r>
            <a:r>
              <a:rPr lang="en-US" sz="3600" baseline="30000"/>
              <a:t>th</a:t>
            </a:r>
            <a:r>
              <a:rPr lang="en-US" sz="3600"/>
              <a:t> grade students in </a:t>
            </a:r>
            <a:r>
              <a:rPr lang="en-US" sz="3600" err="1"/>
              <a:t>Accel</a:t>
            </a:r>
            <a:r>
              <a:rPr lang="en-US" sz="3600"/>
              <a:t> Math will have an EOC this year. STEM students will also have an EOC in Physical Sci.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600"/>
              <a:t>9</a:t>
            </a:r>
            <a:r>
              <a:rPr lang="en-US" sz="3600" baseline="30000"/>
              <a:t>th</a:t>
            </a:r>
            <a:r>
              <a:rPr lang="en-US" sz="3600"/>
              <a:t> grade students will have an EOC in Lit/Comp 9, Biology, and Math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600"/>
              <a:t>The EOC is a State Test and includes all material covered in the class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471384C6-E531-45B4-999A-3B679E1A9D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81000" y="352425"/>
            <a:ext cx="7056438" cy="1552575"/>
          </a:xfrm>
        </p:spPr>
        <p:txBody>
          <a:bodyPr/>
          <a:lstStyle/>
          <a:p>
            <a:pPr eaLnBrk="1" hangingPunct="1"/>
            <a:r>
              <a:rPr lang="en-US" altLang="en-US" sz="4800" b="1"/>
              <a:t>GCIS – Georgia Career Information System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="" xmlns:a16="http://schemas.microsoft.com/office/drawing/2014/main" id="{1FF94BEB-849E-43A4-8363-4C491EDAB61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81000" y="1927225"/>
            <a:ext cx="8534400" cy="4495800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4000" b="1"/>
              <a:t>Accessed through Student Portal</a:t>
            </a:r>
            <a:endParaRPr lang="en-US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4000" b="1"/>
              <a:t>Can be accessed from home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4000" b="1"/>
              <a:t>Career Portfolio has career testing results and saved career clusters and careers</a:t>
            </a:r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3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94BFF06A-F503-4311-94F0-4BE49E7E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52438"/>
            <a:ext cx="7056437" cy="766762"/>
          </a:xfrm>
        </p:spPr>
        <p:txBody>
          <a:bodyPr/>
          <a:lstStyle/>
          <a:p>
            <a:r>
              <a:rPr lang="en-US" altLang="en-US"/>
              <a:t>Diploma Requirements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1BA5986F-278E-4030-A1D5-E9BBB57AF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219200"/>
            <a:ext cx="6711950" cy="5029200"/>
          </a:xfrm>
        </p:spPr>
        <p:txBody>
          <a:bodyPr/>
          <a:lstStyle/>
          <a:p>
            <a:r>
              <a:rPr lang="en-US" altLang="en-US" sz="3200"/>
              <a:t>All students must take the following for ANY diploma:</a:t>
            </a:r>
          </a:p>
          <a:p>
            <a:r>
              <a:rPr lang="en-US" altLang="en-US" sz="3200"/>
              <a:t>4 courses in grades 9-12 in each subject: English, Math, Science, and Social Studies</a:t>
            </a:r>
          </a:p>
          <a:p>
            <a:r>
              <a:rPr lang="en-US" altLang="en-US" sz="3200"/>
              <a:t>2 PE courses (unless exempted from the 2</a:t>
            </a:r>
            <a:r>
              <a:rPr lang="en-US" altLang="en-US" sz="3200" baseline="30000"/>
              <a:t>nd</a:t>
            </a:r>
            <a:r>
              <a:rPr lang="en-US" altLang="en-US" sz="3200"/>
              <a:t> PE)</a:t>
            </a:r>
          </a:p>
          <a:p>
            <a:r>
              <a:rPr lang="en-US" altLang="en-US" sz="3200"/>
              <a:t>6 Electives (determined by the diploma selected)</a:t>
            </a:r>
          </a:p>
          <a:p>
            <a:r>
              <a:rPr lang="en-US" altLang="en-US" sz="3200"/>
              <a:t>24 credits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="" xmlns:a16="http://schemas.microsoft.com/office/drawing/2014/main" id="{628FE279-92BA-4580-9D09-6779060409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385175" cy="1431925"/>
          </a:xfrm>
        </p:spPr>
        <p:txBody>
          <a:bodyPr/>
          <a:lstStyle/>
          <a:p>
            <a:pPr eaLnBrk="1" hangingPunct="1"/>
            <a:r>
              <a:rPr lang="en-US" altLang="en-US" sz="5400"/>
              <a:t>English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="" xmlns:a16="http://schemas.microsoft.com/office/drawing/2014/main" id="{0E5C320D-46C0-4D74-B90C-92F1DF8A9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64752"/>
              </p:ext>
            </p:extLst>
          </p:nvPr>
        </p:nvGraphicFramePr>
        <p:xfrm>
          <a:off x="152400" y="1219200"/>
          <a:ext cx="8839201" cy="534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22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07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Grade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12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9160"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Literature &amp; Composition 9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World Literature &amp; Composition</a:t>
                      </a:r>
                    </a:p>
                    <a:p>
                      <a:pPr algn="ctr" eaLnBrk="1" hangingPunct="1">
                        <a:defRPr/>
                      </a:pPr>
                      <a:endParaRPr lang="en-US" sz="2400" b="1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2400" b="1"/>
                        <a:t>American Literature </a:t>
                      </a:r>
                    </a:p>
                    <a:p>
                      <a:pPr algn="ctr" eaLnBrk="1" hangingPunct="1">
                        <a:defRPr/>
                      </a:pPr>
                      <a:endParaRPr lang="en-US" sz="2400" b="1">
                        <a:solidFill>
                          <a:srgbClr val="FF0000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indent="0" algn="ctr" eaLnBrk="1" hangingPunct="1">
                        <a:buFont typeface="Wingdings" panose="05000000000000000000" pitchFamily="2" charset="2"/>
                        <a:buNone/>
                        <a:defRPr/>
                      </a:pPr>
                      <a:endParaRPr lang="en-US" sz="2400" b="1"/>
                    </a:p>
                    <a:p>
                      <a:pPr marL="0" indent="0" algn="ctr" eaLnBrk="1" hangingPunct="1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2400" b="1"/>
                        <a:t>AP English Language/</a:t>
                      </a:r>
                    </a:p>
                    <a:p>
                      <a:pPr marL="0" indent="0" algn="ctr" eaLnBrk="1" hangingPunct="1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2400" b="1"/>
                        <a:t>Composition</a:t>
                      </a:r>
                    </a:p>
                    <a:p>
                      <a:pPr algn="ctr" eaLnBrk="1" hangingPunct="1">
                        <a:defRPr/>
                      </a:pPr>
                      <a:endParaRPr lang="en-US" sz="2400" b="1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2400" b="1" dirty="0"/>
                        <a:t>British Literature </a:t>
                      </a:r>
                    </a:p>
                    <a:p>
                      <a:pPr algn="ctr" eaLnBrk="1" hangingPunct="1"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 eaLnBrk="1" hangingPunct="1"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 dirty="0"/>
                        <a:t>AP English Language/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 dirty="0"/>
                        <a:t>Composition </a:t>
                      </a:r>
                    </a:p>
                    <a:p>
                      <a:pPr algn="ctr" eaLnBrk="1" hangingPunct="1"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algn="ctr" eaLnBrk="1" hangingPunct="1"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2400" b="1" dirty="0"/>
                        <a:t>AP </a:t>
                      </a:r>
                      <a:r>
                        <a:rPr lang="en-US" sz="2400" b="1" dirty="0" smtClean="0"/>
                        <a:t>Literature</a:t>
                      </a:r>
                      <a:endParaRPr lang="en-US" sz="2400" b="1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484A5716-1E1D-4B8D-AC86-DC0B643D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431925"/>
          </a:xfrm>
        </p:spPr>
        <p:txBody>
          <a:bodyPr/>
          <a:lstStyle/>
          <a:p>
            <a:r>
              <a:rPr lang="en-US" altLang="en-US"/>
              <a:t>Mathematics </a:t>
            </a:r>
            <a:br>
              <a:rPr lang="en-US" altLang="en-US"/>
            </a:br>
            <a:r>
              <a:rPr lang="en-US" altLang="en-US"/>
              <a:t>College Prep – </a:t>
            </a:r>
            <a:r>
              <a:rPr lang="en-US" altLang="en-US" sz="4000"/>
              <a:t>2 semester course: </a:t>
            </a:r>
            <a:r>
              <a:rPr lang="en-US" altLang="en-US" sz="2800"/>
              <a:t>(1</a:t>
            </a:r>
            <a:r>
              <a:rPr lang="en-US" altLang="en-US" sz="2800" baseline="30000"/>
              <a:t>st</a:t>
            </a:r>
            <a:r>
              <a:rPr lang="en-US" altLang="en-US" sz="2800"/>
              <a:t> semester math support class followed by 2</a:t>
            </a:r>
            <a:r>
              <a:rPr lang="en-US" altLang="en-US" sz="2800" baseline="30000"/>
              <a:t>nd</a:t>
            </a:r>
            <a:r>
              <a:rPr lang="en-US" altLang="en-US" sz="2800"/>
              <a:t> semester math course)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="" xmlns:a16="http://schemas.microsoft.com/office/drawing/2014/main" id="{BBABB714-4916-43DB-B920-A5AAA9FDEEA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2400" y="2362200"/>
          <a:ext cx="88392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384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23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</a:t>
                      </a:r>
                      <a:r>
                        <a:rPr lang="en-US" sz="2400" baseline="30000"/>
                        <a:t>th</a:t>
                      </a:r>
                      <a:r>
                        <a:rPr lang="en-US" sz="2400"/>
                        <a:t> Grade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12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9639"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Coordinate</a:t>
                      </a:r>
                      <a:r>
                        <a:rPr lang="en-US" sz="2400" b="1" baseline="0"/>
                        <a:t> </a:t>
                      </a:r>
                      <a:r>
                        <a:rPr lang="en-US" sz="2400" b="1"/>
                        <a:t>Algebra</a:t>
                      </a:r>
                      <a:r>
                        <a:rPr lang="en-US" sz="2400" b="1" baseline="0"/>
                        <a:t>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/>
                        <a:t>w/Support</a:t>
                      </a:r>
                      <a:endParaRPr lang="en-US" sz="2400" b="1"/>
                    </a:p>
                    <a:p>
                      <a:pPr algn="ctr"/>
                      <a:endParaRPr lang="en-US" sz="2400" b="1"/>
                    </a:p>
                    <a:p>
                      <a:pPr algn="ctr"/>
                      <a:endParaRPr lang="en-US" sz="2400" b="1"/>
                    </a:p>
                    <a:p>
                      <a:pPr algn="ctr"/>
                      <a:endParaRPr lang="en-US" sz="2400" b="1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GSE Analytic Geometry w/Support</a:t>
                      </a:r>
                    </a:p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                    OR</a:t>
                      </a:r>
                    </a:p>
                    <a:p>
                      <a:pPr algn="ctr"/>
                      <a:endParaRPr lang="en-US" sz="2400" b="1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/>
                        <a:t>GSE Analytic Geometry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Adv. Algebra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Pre-Calculus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other math options</a:t>
                      </a:r>
                      <a:r>
                        <a:rPr lang="en-US" sz="2400" b="1" baseline="0"/>
                        <a:t> that may be available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33" marB="4573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549DA406-844B-4C7C-9DD8-62046AE6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31925"/>
          </a:xfrm>
        </p:spPr>
        <p:txBody>
          <a:bodyPr/>
          <a:lstStyle/>
          <a:p>
            <a:r>
              <a:rPr lang="en-US" altLang="en-US"/>
              <a:t>Mathematics </a:t>
            </a:r>
            <a:br>
              <a:rPr lang="en-US" altLang="en-US"/>
            </a:br>
            <a:r>
              <a:rPr lang="en-US" altLang="en-US"/>
              <a:t>College Prep – </a:t>
            </a:r>
            <a:r>
              <a:rPr lang="en-US" altLang="en-US" sz="3600"/>
              <a:t>1 semester course: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="" xmlns:a16="http://schemas.microsoft.com/office/drawing/2014/main" id="{C2C152A1-DFCE-4B8A-922F-8436048E1DC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8600" y="2438400"/>
          <a:ext cx="86868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35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223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</a:t>
                      </a:r>
                      <a:r>
                        <a:rPr lang="en-US" sz="2400" baseline="30000"/>
                        <a:t>th</a:t>
                      </a:r>
                      <a:r>
                        <a:rPr lang="en-US" sz="2400"/>
                        <a:t> Grade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12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9652"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Coordinate Algebra</a:t>
                      </a:r>
                      <a:r>
                        <a:rPr lang="en-US" sz="2400" b="1" baseline="0"/>
                        <a:t> 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GSE Analytic Geometry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Adv. Algebra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Pre-Calculus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/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other math options</a:t>
                      </a:r>
                      <a:r>
                        <a:rPr lang="en-US" sz="2400" b="1" baseline="0"/>
                        <a:t> that may be available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 marT="45727" marB="4572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E964FD7B-BC07-4D9E-AA3A-09EF988A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385175" cy="1431925"/>
          </a:xfrm>
        </p:spPr>
        <p:txBody>
          <a:bodyPr/>
          <a:lstStyle/>
          <a:p>
            <a:pPr eaLnBrk="1" hangingPunct="1"/>
            <a:r>
              <a:rPr lang="en-US" altLang="en-US"/>
              <a:t>Mathematics</a:t>
            </a:r>
            <a:br>
              <a:rPr lang="en-US" altLang="en-US"/>
            </a:br>
            <a:r>
              <a:rPr lang="en-US" altLang="en-US"/>
              <a:t>(Accelerated/Gifted)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="" xmlns:a16="http://schemas.microsoft.com/office/drawing/2014/main" id="{97B5A599-E820-4D08-8D19-08FC087B09C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2400" y="1371600"/>
          <a:ext cx="8839200" cy="53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3003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</a:t>
                      </a:r>
                      <a:r>
                        <a:rPr lang="en-US" sz="2400" baseline="30000"/>
                        <a:t>th</a:t>
                      </a:r>
                      <a:r>
                        <a:rPr lang="en-US" sz="2400"/>
                        <a:t> Grade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10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11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12</a:t>
                      </a:r>
                      <a:r>
                        <a:rPr lang="en-US" sz="2400" b="1" baseline="30000"/>
                        <a:t>th</a:t>
                      </a:r>
                      <a:r>
                        <a:rPr lang="en-US" sz="2400" b="1"/>
                        <a:t> Grade</a:t>
                      </a:r>
                    </a:p>
                  </a:txBody>
                  <a:tcPr marT="45691" marB="4569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80835"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GSE </a:t>
                      </a:r>
                    </a:p>
                    <a:p>
                      <a:pPr algn="ctr"/>
                      <a:r>
                        <a:rPr lang="en-US" sz="2400" b="1" err="1"/>
                        <a:t>Accel</a:t>
                      </a:r>
                      <a:r>
                        <a:rPr lang="en-US" sz="2400" b="1"/>
                        <a:t>/Gifted</a:t>
                      </a:r>
                      <a:r>
                        <a:rPr lang="en-US" sz="2400" b="1" baseline="0"/>
                        <a:t> Coordinate Algebra/ Analytic Geometry A</a:t>
                      </a:r>
                      <a:endParaRPr lang="en-US" sz="2400" b="1"/>
                    </a:p>
                    <a:p>
                      <a:pPr algn="ctr"/>
                      <a:endParaRPr lang="en-US" sz="2400" b="1"/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GSE </a:t>
                      </a:r>
                    </a:p>
                    <a:p>
                      <a:pPr algn="ctr"/>
                      <a:r>
                        <a:rPr lang="en-US" sz="2400" b="1" err="1"/>
                        <a:t>Accel</a:t>
                      </a:r>
                      <a:r>
                        <a:rPr lang="en-US" sz="2400" b="1"/>
                        <a:t>/Gifted</a:t>
                      </a:r>
                      <a:r>
                        <a:rPr lang="en-US" sz="2400" b="1" baseline="0"/>
                        <a:t> Geometry B/ Advanced Algebra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GSE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err="1"/>
                        <a:t>Accel</a:t>
                      </a:r>
                      <a:r>
                        <a:rPr lang="en-US" sz="2400" b="1"/>
                        <a:t>/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Gifted Pre-Calculus</a:t>
                      </a:r>
                    </a:p>
                    <a:p>
                      <a:pPr algn="ctr"/>
                      <a:endParaRPr lang="en-US" sz="2400" b="1" baseline="0"/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Calculus,</a:t>
                      </a:r>
                      <a:r>
                        <a:rPr lang="en-US" sz="2400" b="1" baseline="0"/>
                        <a:t> </a:t>
                      </a:r>
                    </a:p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/>
                        <a:t>AP</a:t>
                      </a:r>
                      <a:r>
                        <a:rPr lang="en-US" sz="2400" b="1" baseline="0"/>
                        <a:t> Calculus AB, AP Calculus BC, AP Statistics, Math Modeling, Dual Enrollment, </a:t>
                      </a:r>
                      <a:r>
                        <a:rPr lang="en-US" sz="2400" b="1" baseline="0">
                          <a:solidFill>
                            <a:srgbClr val="FF0000"/>
                          </a:solidFill>
                        </a:rPr>
                        <a:t>OR </a:t>
                      </a:r>
                      <a:r>
                        <a:rPr lang="en-US" sz="2400" b="1" baseline="0"/>
                        <a:t>other math options that may become available</a:t>
                      </a:r>
                      <a:endParaRPr lang="en-US" sz="2400" b="1"/>
                    </a:p>
                  </a:txBody>
                  <a:tcPr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889</Words>
  <Application>Microsoft Office PowerPoint</Application>
  <PresentationFormat>On-screen Show (4:3)</PresentationFormat>
  <Paragraphs>209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Ion</vt:lpstr>
      <vt:lpstr>Plan of Study </vt:lpstr>
      <vt:lpstr>State Promotion Requirement</vt:lpstr>
      <vt:lpstr>Important information for all Rising 9th grade students:</vt:lpstr>
      <vt:lpstr>GCIS – Georgia Career Information System</vt:lpstr>
      <vt:lpstr>Diploma Requirements</vt:lpstr>
      <vt:lpstr>English</vt:lpstr>
      <vt:lpstr>Mathematics  College Prep – 2 semester course: (1st semester math support class followed by 2nd semester math course)</vt:lpstr>
      <vt:lpstr>Mathematics  College Prep – 1 semester course:</vt:lpstr>
      <vt:lpstr>Mathematics (Accelerated/Gifted)</vt:lpstr>
      <vt:lpstr>Mathematics (MS Accelerated Math Program)</vt:lpstr>
      <vt:lpstr>Science</vt:lpstr>
      <vt:lpstr>Social Studies</vt:lpstr>
      <vt:lpstr>Health/PE</vt:lpstr>
      <vt:lpstr>World Languages – the number of World Language courses required will depend on your diploma choice. </vt:lpstr>
      <vt:lpstr>World Languages offered </vt:lpstr>
      <vt:lpstr>World Languages</vt:lpstr>
      <vt:lpstr>Pathway – 3 courses in the same area</vt:lpstr>
      <vt:lpstr>Career Technology Pathways offered at Dunwoody HS</vt:lpstr>
      <vt:lpstr>Career Tech Pathways through DeKalb High School of Technology North –  attend ½ day from Dunwoody HS in grades 11 and 12 (housed at Cross Keys High School)  </vt:lpstr>
      <vt:lpstr>Humanities Pathways offered at Dunwoody HS</vt:lpstr>
      <vt:lpstr>Signatures from both student and parent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of Study</dc:title>
  <dc:creator>Christy Keohane</dc:creator>
  <cp:lastModifiedBy>Christy Keohane</cp:lastModifiedBy>
  <cp:revision>4</cp:revision>
  <dcterms:modified xsi:type="dcterms:W3CDTF">2018-01-23T15:01:56Z</dcterms:modified>
</cp:coreProperties>
</file>