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62" r:id="rId2"/>
    <p:sldId id="263" r:id="rId3"/>
    <p:sldId id="264" r:id="rId4"/>
    <p:sldId id="265" r:id="rId5"/>
    <p:sldId id="267" r:id="rId6"/>
    <p:sldId id="268" r:id="rId7"/>
    <p:sldId id="269" r:id="rId8"/>
    <p:sldId id="270" r:id="rId9"/>
    <p:sldId id="271" r:id="rId10"/>
    <p:sldId id="272" r:id="rId11"/>
    <p:sldId id="273" r:id="rId12"/>
    <p:sldId id="274" r:id="rId13"/>
    <p:sldId id="292" r:id="rId14"/>
    <p:sldId id="293" r:id="rId15"/>
    <p:sldId id="294" r:id="rId16"/>
    <p:sldId id="295" r:id="rId17"/>
    <p:sldId id="296" r:id="rId18"/>
    <p:sldId id="297"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56" r:id="rId37"/>
    <p:sldId id="257" r:id="rId38"/>
    <p:sldId id="258" r:id="rId39"/>
    <p:sldId id="259" r:id="rId40"/>
    <p:sldId id="260" r:id="rId41"/>
    <p:sldId id="261" r:id="rId42"/>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47" d="100"/>
          <a:sy n="47" d="100"/>
        </p:scale>
        <p:origin x="74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A49BCE65-EB0D-4AC6-9650-8A2F58A88855}" type="datetimeFigureOut">
              <a:rPr lang="en-US" smtClean="0"/>
              <a:t>9/19/2017</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EE2E23FC-B0C9-4525-BC77-E1DAEA442D80}" type="slidenum">
              <a:rPr lang="en-US" smtClean="0"/>
              <a:t>‹#›</a:t>
            </a:fld>
            <a:endParaRPr lang="en-US" dirty="0"/>
          </a:p>
        </p:txBody>
      </p:sp>
    </p:spTree>
    <p:extLst>
      <p:ext uri="{BB962C8B-B14F-4D97-AF65-F5344CB8AC3E}">
        <p14:creationId xmlns:p14="http://schemas.microsoft.com/office/powerpoint/2010/main" val="3537864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endParaRPr dirty="0"/>
          </a:p>
        </p:txBody>
      </p:sp>
      <p:sp>
        <p:nvSpPr>
          <p:cNvPr id="152" name="Shape 152"/>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24</a:t>
            </a:fld>
            <a:endParaRPr lang="en-US" dirty="0"/>
          </a:p>
        </p:txBody>
      </p:sp>
    </p:spTree>
    <p:extLst>
      <p:ext uri="{BB962C8B-B14F-4D97-AF65-F5344CB8AC3E}">
        <p14:creationId xmlns:p14="http://schemas.microsoft.com/office/powerpoint/2010/main" val="367207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dirty="0"/>
          </a:p>
        </p:txBody>
      </p:sp>
      <p:sp>
        <p:nvSpPr>
          <p:cNvPr id="157" name="Shape 15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6293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dirty="0"/>
          </a:p>
        </p:txBody>
      </p:sp>
      <p:sp>
        <p:nvSpPr>
          <p:cNvPr id="163" name="Shape 16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2036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endParaRPr dirty="0"/>
          </a:p>
        </p:txBody>
      </p:sp>
      <p:sp>
        <p:nvSpPr>
          <p:cNvPr id="170" name="Shape 170"/>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27</a:t>
            </a:fld>
            <a:endParaRPr lang="en-US" dirty="0"/>
          </a:p>
        </p:txBody>
      </p:sp>
    </p:spTree>
    <p:extLst>
      <p:ext uri="{BB962C8B-B14F-4D97-AF65-F5344CB8AC3E}">
        <p14:creationId xmlns:p14="http://schemas.microsoft.com/office/powerpoint/2010/main" val="1068284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400550"/>
            <a:ext cx="5486399" cy="3600450"/>
          </a:xfrm>
          <a:prstGeom prst="rect">
            <a:avLst/>
          </a:prstGeom>
        </p:spPr>
        <p:txBody>
          <a:bodyPr wrap="square" lIns="91425" tIns="91425" rIns="91425" bIns="91425" anchor="t" anchorCtr="0">
            <a:noAutofit/>
          </a:bodyPr>
          <a:lstStyle/>
          <a:p>
            <a:pPr lvl="0">
              <a:spcBef>
                <a:spcPts val="0"/>
              </a:spcBef>
              <a:buNone/>
            </a:pPr>
            <a:endParaRPr dirty="0"/>
          </a:p>
        </p:txBody>
      </p:sp>
      <p:sp>
        <p:nvSpPr>
          <p:cNvPr id="176" name="Shape 1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83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315638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292391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15792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98967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409143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2076276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4049042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2460537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219786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383628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262366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75240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201128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220317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62172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1400976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18FDD-D560-4D08-B5BC-F803EE696EF5}" type="datetimeFigureOut">
              <a:rPr lang="en-US" smtClean="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16FA29-98F5-451B-BCD6-AB17A2BD8F5A}" type="slidenum">
              <a:rPr lang="en-US" smtClean="0"/>
              <a:t>‹#›</a:t>
            </a:fld>
            <a:endParaRPr lang="en-US" dirty="0"/>
          </a:p>
        </p:txBody>
      </p:sp>
    </p:spTree>
    <p:extLst>
      <p:ext uri="{BB962C8B-B14F-4D97-AF65-F5344CB8AC3E}">
        <p14:creationId xmlns:p14="http://schemas.microsoft.com/office/powerpoint/2010/main" val="1973276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8718FDD-D560-4D08-B5BC-F803EE696EF5}" type="datetimeFigureOut">
              <a:rPr lang="en-US" smtClean="0"/>
              <a:t>9/19/2017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E16FA29-98F5-451B-BCD6-AB17A2BD8F5A}" type="slidenum">
              <a:rPr lang="en-US" smtClean="0"/>
              <a:t>‹#›</a:t>
            </a:fld>
            <a:endParaRPr lang="en-US" dirty="0"/>
          </a:p>
        </p:txBody>
      </p:sp>
    </p:spTree>
    <p:extLst>
      <p:ext uri="{BB962C8B-B14F-4D97-AF65-F5344CB8AC3E}">
        <p14:creationId xmlns:p14="http://schemas.microsoft.com/office/powerpoint/2010/main" val="14936770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nlvm.usu.edu/en/nav/vlibrary.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virtualnerd.com/" TargetMode="External"/><Relationship Id="rId4" Type="http://schemas.openxmlformats.org/officeDocument/2006/relationships/hyperlink" Target="http://www.khanacademy.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 Results</a:t>
            </a:r>
            <a:endParaRPr lang="en-US" dirty="0"/>
          </a:p>
        </p:txBody>
      </p:sp>
      <p:sp>
        <p:nvSpPr>
          <p:cNvPr id="3" name="Subtitle 2"/>
          <p:cNvSpPr>
            <a:spLocks noGrp="1"/>
          </p:cNvSpPr>
          <p:nvPr>
            <p:ph type="subTitle" idx="1"/>
          </p:nvPr>
        </p:nvSpPr>
        <p:spPr/>
        <p:txBody>
          <a:bodyPr/>
          <a:lstStyle/>
          <a:p>
            <a:r>
              <a:rPr lang="en-US" dirty="0" smtClean="0"/>
              <a:t>2016-2017</a:t>
            </a:r>
            <a:endParaRPr lang="en-US" dirty="0"/>
          </a:p>
        </p:txBody>
      </p:sp>
    </p:spTree>
    <p:extLst>
      <p:ext uri="{BB962C8B-B14F-4D97-AF65-F5344CB8AC3E}">
        <p14:creationId xmlns:p14="http://schemas.microsoft.com/office/powerpoint/2010/main" val="125118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2241885" y="200526"/>
            <a:ext cx="7772400" cy="3352800"/>
          </a:xfrm>
        </p:spPr>
        <p:txBody>
          <a:bodyPr rtlCol="0">
            <a:normAutofit/>
          </a:bodyPr>
          <a:lstStyle/>
          <a:p>
            <a:pPr>
              <a:defRPr/>
            </a:pPr>
            <a:r>
              <a:rPr lang="en-US" sz="2000" b="1" dirty="0">
                <a:solidFill>
                  <a:schemeClr val="tx1"/>
                </a:solidFill>
              </a:rPr>
              <a:t>4) Can learn and put to use techniques that will at once </a:t>
            </a:r>
            <a:r>
              <a:rPr lang="en-US" sz="2000" b="1" dirty="0" smtClean="0">
                <a:solidFill>
                  <a:schemeClr val="tx1"/>
                </a:solidFill>
              </a:rPr>
              <a:t>reinforce </a:t>
            </a:r>
            <a:r>
              <a:rPr lang="en-US" sz="2000" b="1" dirty="0">
                <a:solidFill>
                  <a:schemeClr val="tx1"/>
                </a:solidFill>
              </a:rPr>
              <a:t>World Language skills and those taught in the core classes, i.e. lang. arts, math, social studies &amp; science</a:t>
            </a:r>
            <a:r>
              <a:rPr lang="en-US" sz="2000" b="1" dirty="0" smtClean="0">
                <a:solidFill>
                  <a:schemeClr val="tx1"/>
                </a:solidFill>
              </a:rPr>
              <a:t>.</a:t>
            </a:r>
            <a:r>
              <a:rPr lang="en-US" sz="2000" dirty="0">
                <a:solidFill>
                  <a:schemeClr val="tx1"/>
                </a:solidFill>
              </a:rPr>
              <a:t> </a:t>
            </a:r>
            <a:r>
              <a:rPr lang="en-US" sz="2000" dirty="0" smtClean="0">
                <a:solidFill>
                  <a:schemeClr val="tx1"/>
                </a:solidFill>
              </a:rPr>
              <a:t/>
            </a:r>
            <a:br>
              <a:rPr lang="en-US" sz="2000" dirty="0" smtClean="0">
                <a:solidFill>
                  <a:schemeClr val="tx1"/>
                </a:solidFill>
              </a:rPr>
            </a:br>
            <a:r>
              <a:rPr lang="en-US" sz="2000" b="1" dirty="0" smtClean="0">
                <a:solidFill>
                  <a:schemeClr val="tx1"/>
                </a:solidFill>
              </a:rPr>
              <a:t>5</a:t>
            </a:r>
            <a:r>
              <a:rPr lang="en-US" sz="2000" b="1" dirty="0">
                <a:solidFill>
                  <a:schemeClr val="tx1"/>
                </a:solidFill>
              </a:rPr>
              <a:t>) Knows the importance of neatness and organization.</a:t>
            </a:r>
            <a:br>
              <a:rPr lang="en-US" sz="2000" b="1" dirty="0">
                <a:solidFill>
                  <a:schemeClr val="tx1"/>
                </a:solidFill>
              </a:rPr>
            </a:br>
            <a:r>
              <a:rPr lang="en-US" sz="2000" b="1" dirty="0">
                <a:solidFill>
                  <a:schemeClr val="tx1"/>
                </a:solidFill>
              </a:rPr>
              <a:t>6) Is ready for a class that is based in analytical thinking skills</a:t>
            </a:r>
          </a:p>
        </p:txBody>
      </p:sp>
    </p:spTree>
    <p:extLst>
      <p:ext uri="{BB962C8B-B14F-4D97-AF65-F5344CB8AC3E}">
        <p14:creationId xmlns:p14="http://schemas.microsoft.com/office/powerpoint/2010/main" val="357714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idx="4294967295"/>
          </p:nvPr>
        </p:nvSpPr>
        <p:spPr>
          <a:xfrm>
            <a:off x="1905000" y="0"/>
            <a:ext cx="8763000" cy="6858000"/>
          </a:xfrm>
        </p:spPr>
        <p:txBody>
          <a:bodyPr/>
          <a:lstStyle/>
          <a:p>
            <a:pPr eaLnBrk="1" hangingPunct="1"/>
            <a:r>
              <a:rPr lang="en-US" altLang="en-US" sz="2400" b="1" dirty="0">
                <a:solidFill>
                  <a:schemeClr val="tx1"/>
                </a:solidFill>
              </a:rPr>
              <a:t>And finally…</a:t>
            </a:r>
            <a:br>
              <a:rPr lang="en-US" altLang="en-US" sz="2400" b="1" dirty="0">
                <a:solidFill>
                  <a:schemeClr val="tx1"/>
                </a:solidFill>
              </a:rPr>
            </a:br>
            <a:r>
              <a:rPr lang="en-US" altLang="en-US" sz="2400" b="1" dirty="0">
                <a:solidFill>
                  <a:schemeClr val="tx1"/>
                </a:solidFill>
              </a:rPr>
              <a:t>7) Is prepared to use a high school text, follow high school curriculum, ready to take responsibility for his/her own work.</a:t>
            </a:r>
          </a:p>
        </p:txBody>
      </p:sp>
    </p:spTree>
    <p:extLst>
      <p:ext uri="{BB962C8B-B14F-4D97-AF65-F5344CB8AC3E}">
        <p14:creationId xmlns:p14="http://schemas.microsoft.com/office/powerpoint/2010/main" val="2037040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idx="4294967295"/>
          </p:nvPr>
        </p:nvSpPr>
        <p:spPr>
          <a:xfrm>
            <a:off x="2538663" y="677779"/>
            <a:ext cx="7772400" cy="3886200"/>
          </a:xfrm>
        </p:spPr>
        <p:txBody>
          <a:bodyPr rtlCol="0">
            <a:noAutofit/>
          </a:bodyPr>
          <a:lstStyle/>
          <a:p>
            <a:pPr>
              <a:defRPr/>
            </a:pPr>
            <a:r>
              <a:rPr lang="en-US" sz="2000" b="1" u="sng" dirty="0">
                <a:solidFill>
                  <a:schemeClr val="tx1"/>
                </a:solidFill>
              </a:rPr>
              <a:t>How does the high school credit work</a:t>
            </a:r>
            <a:r>
              <a:rPr lang="en-US" sz="2000" b="1" u="sng" dirty="0" smtClean="0">
                <a:solidFill>
                  <a:schemeClr val="tx1"/>
                </a:solidFill>
              </a:rPr>
              <a:t>?</a:t>
            </a:r>
            <a:br>
              <a:rPr lang="en-US" sz="2000" b="1" u="sng" dirty="0" smtClean="0">
                <a:solidFill>
                  <a:schemeClr val="tx1"/>
                </a:solidFill>
              </a:rPr>
            </a:br>
            <a:r>
              <a:rPr lang="en-US" sz="2000" b="1" dirty="0">
                <a:solidFill>
                  <a:schemeClr val="tx1"/>
                </a:solidFill>
              </a:rPr>
              <a:t>After your student passes </a:t>
            </a:r>
            <a:r>
              <a:rPr lang="en-US" sz="2000" b="1" u="sng" dirty="0">
                <a:solidFill>
                  <a:schemeClr val="tx1"/>
                </a:solidFill>
              </a:rPr>
              <a:t>every semester</a:t>
            </a:r>
            <a:r>
              <a:rPr lang="en-US" sz="2000" b="1" dirty="0">
                <a:solidFill>
                  <a:schemeClr val="tx1"/>
                </a:solidFill>
              </a:rPr>
              <a:t> with a grade of 70 or better, the semester grades in </a:t>
            </a:r>
            <a:r>
              <a:rPr lang="en-US" sz="2000" b="1" u="sng" dirty="0">
                <a:solidFill>
                  <a:schemeClr val="tx1"/>
                </a:solidFill>
              </a:rPr>
              <a:t>8</a:t>
            </a:r>
            <a:r>
              <a:rPr lang="en-US" sz="2000" b="1" u="sng" baseline="30000" dirty="0">
                <a:solidFill>
                  <a:schemeClr val="tx1"/>
                </a:solidFill>
              </a:rPr>
              <a:t>th</a:t>
            </a:r>
            <a:r>
              <a:rPr lang="en-US" sz="2000" b="1" u="sng" dirty="0">
                <a:solidFill>
                  <a:schemeClr val="tx1"/>
                </a:solidFill>
              </a:rPr>
              <a:t> Grade </a:t>
            </a:r>
            <a:r>
              <a:rPr lang="en-US" sz="2000" b="1" i="1" u="sng" dirty="0">
                <a:solidFill>
                  <a:schemeClr val="tx1"/>
                </a:solidFill>
              </a:rPr>
              <a:t>only </a:t>
            </a:r>
            <a:r>
              <a:rPr lang="en-US" sz="2000" b="1" dirty="0">
                <a:solidFill>
                  <a:schemeClr val="tx1"/>
                </a:solidFill>
              </a:rPr>
              <a:t>are then placed on his/her </a:t>
            </a:r>
            <a:r>
              <a:rPr lang="en-US" sz="2000" b="1" i="1" u="sng" dirty="0">
                <a:solidFill>
                  <a:schemeClr val="tx1"/>
                </a:solidFill>
              </a:rPr>
              <a:t>permanent</a:t>
            </a:r>
            <a:r>
              <a:rPr lang="en-US" sz="2000" b="1" dirty="0">
                <a:solidFill>
                  <a:schemeClr val="tx1"/>
                </a:solidFill>
              </a:rPr>
              <a:t> High School </a:t>
            </a:r>
            <a:r>
              <a:rPr lang="en-US" sz="2000" b="1" dirty="0" smtClean="0">
                <a:solidFill>
                  <a:schemeClr val="tx1"/>
                </a:solidFill>
              </a:rPr>
              <a:t>Transcripts. Each </a:t>
            </a:r>
            <a:r>
              <a:rPr lang="en-US" sz="2000" b="1" dirty="0">
                <a:solidFill>
                  <a:schemeClr val="tx1"/>
                </a:solidFill>
              </a:rPr>
              <a:t>semester grade is a distinct mark on the </a:t>
            </a:r>
            <a:r>
              <a:rPr lang="en-US" sz="2000" b="1" dirty="0" smtClean="0">
                <a:solidFill>
                  <a:schemeClr val="tx1"/>
                </a:solidFill>
              </a:rPr>
              <a:t>transcript, but are averaged into the permanent GPA.</a:t>
            </a:r>
            <a:r>
              <a:rPr lang="en-US" sz="2000" b="1" dirty="0">
                <a:solidFill>
                  <a:schemeClr val="tx1"/>
                </a:solidFill>
              </a:rPr>
              <a:t/>
            </a:r>
            <a:br>
              <a:rPr lang="en-US" sz="2000" b="1" dirty="0">
                <a:solidFill>
                  <a:schemeClr val="tx1"/>
                </a:solidFill>
              </a:rPr>
            </a:br>
            <a:endParaRPr lang="en-US" sz="2000" b="1" dirty="0">
              <a:solidFill>
                <a:schemeClr val="tx1"/>
              </a:solidFill>
            </a:endParaRPr>
          </a:p>
        </p:txBody>
      </p:sp>
    </p:spTree>
    <p:extLst>
      <p:ext uri="{BB962C8B-B14F-4D97-AF65-F5344CB8AC3E}">
        <p14:creationId xmlns:p14="http://schemas.microsoft.com/office/powerpoint/2010/main" val="3317622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2169" y="2304910"/>
            <a:ext cx="6858000" cy="1790700"/>
          </a:xfrm>
        </p:spPr>
        <p:txBody>
          <a:bodyPr>
            <a:normAutofit fontScale="90000"/>
          </a:bodyPr>
          <a:lstStyle/>
          <a:p>
            <a:r>
              <a:rPr lang="en-US" sz="2200" dirty="0"/>
              <a:t>English/Language Arts </a:t>
            </a:r>
            <a:br>
              <a:rPr lang="en-US" sz="2200" dirty="0"/>
            </a:br>
            <a:r>
              <a:rPr lang="en-US" sz="2200" dirty="0"/>
              <a:t>Reading and Writing </a:t>
            </a:r>
            <a:r>
              <a:rPr lang="en-US" dirty="0"/>
              <a:t/>
            </a:r>
            <a:br>
              <a:rPr lang="en-US" dirty="0"/>
            </a:br>
            <a:endParaRPr lang="en-US" dirty="0"/>
          </a:p>
        </p:txBody>
      </p:sp>
    </p:spTree>
    <p:extLst>
      <p:ext uri="{BB962C8B-B14F-4D97-AF65-F5344CB8AC3E}">
        <p14:creationId xmlns:p14="http://schemas.microsoft.com/office/powerpoint/2010/main" val="131503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What you can do? </a:t>
            </a:r>
          </a:p>
        </p:txBody>
      </p:sp>
      <p:sp>
        <p:nvSpPr>
          <p:cNvPr id="3" name="Content Placeholder 2"/>
          <p:cNvSpPr>
            <a:spLocks noGrp="1"/>
          </p:cNvSpPr>
          <p:nvPr>
            <p:ph idx="1"/>
          </p:nvPr>
        </p:nvSpPr>
        <p:spPr>
          <a:xfrm>
            <a:off x="2133599" y="1282301"/>
            <a:ext cx="7928473" cy="4954726"/>
          </a:xfrm>
        </p:spPr>
        <p:txBody>
          <a:bodyPr>
            <a:normAutofit fontScale="92500" lnSpcReduction="20000"/>
          </a:bodyPr>
          <a:lstStyle/>
          <a:p>
            <a:pPr marL="0" indent="0">
              <a:buNone/>
            </a:pPr>
            <a:r>
              <a:rPr lang="en-US" sz="2625" dirty="0"/>
              <a:t>1.Read! Help your child find a book they ENJOY! </a:t>
            </a:r>
          </a:p>
          <a:p>
            <a:pPr marL="0" indent="0">
              <a:buNone/>
            </a:pPr>
            <a:r>
              <a:rPr lang="en-US" sz="2625" dirty="0"/>
              <a:t>2. Take a trip to the library or bookstore. Have fun while choosing books to read. </a:t>
            </a:r>
          </a:p>
          <a:p>
            <a:pPr marL="0" indent="0">
              <a:buNone/>
            </a:pPr>
            <a:r>
              <a:rPr lang="en-US" sz="2625" dirty="0"/>
              <a:t>3. Find an author that your child likes and have them attempt to read all of their books. </a:t>
            </a:r>
          </a:p>
          <a:p>
            <a:pPr marL="0" indent="0">
              <a:buNone/>
            </a:pPr>
            <a:r>
              <a:rPr lang="en-US" sz="2625" dirty="0"/>
              <a:t>3. Read with them. By reading out loud students can become fluent readers. </a:t>
            </a:r>
          </a:p>
          <a:p>
            <a:pPr marL="0" indent="0">
              <a:buNone/>
            </a:pPr>
            <a:r>
              <a:rPr lang="en-US" sz="2625" dirty="0"/>
              <a:t>4. Encourage reading instead of watching television or playing on phones. </a:t>
            </a:r>
          </a:p>
          <a:p>
            <a:pPr marL="0" indent="0">
              <a:buNone/>
            </a:pPr>
            <a:r>
              <a:rPr lang="en-US" sz="2625" dirty="0"/>
              <a:t>5. Find a book that the whole family likes and read together. </a:t>
            </a:r>
          </a:p>
          <a:p>
            <a:pPr marL="0" indent="0">
              <a:buNone/>
            </a:pPr>
            <a:r>
              <a:rPr lang="en-US" sz="2625" dirty="0"/>
              <a:t>6. Focus on vocabulary while reading. Write down new words and master them! </a:t>
            </a:r>
          </a:p>
          <a:p>
            <a:pPr marL="0" indent="0">
              <a:buNone/>
            </a:pPr>
            <a:endParaRPr lang="en-US" sz="2625" dirty="0"/>
          </a:p>
          <a:p>
            <a:pPr marL="0" indent="0">
              <a:buNone/>
            </a:pPr>
            <a:endParaRPr lang="en-US" dirty="0"/>
          </a:p>
        </p:txBody>
      </p:sp>
    </p:spTree>
    <p:extLst>
      <p:ext uri="{BB962C8B-B14F-4D97-AF65-F5344CB8AC3E}">
        <p14:creationId xmlns:p14="http://schemas.microsoft.com/office/powerpoint/2010/main" val="1021504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Writing and the Georgia Milestones: </a:t>
            </a:r>
          </a:p>
        </p:txBody>
      </p:sp>
      <p:sp>
        <p:nvSpPr>
          <p:cNvPr id="6" name="Content Placeholder 5"/>
          <p:cNvSpPr>
            <a:spLocks noGrp="1"/>
          </p:cNvSpPr>
          <p:nvPr>
            <p:ph idx="1"/>
          </p:nvPr>
        </p:nvSpPr>
        <p:spPr/>
        <p:txBody>
          <a:bodyPr>
            <a:normAutofit/>
          </a:bodyPr>
          <a:lstStyle/>
          <a:p>
            <a:r>
              <a:rPr lang="en-US" dirty="0" smtClean="0"/>
              <a:t>Teachers and students will focus on writing for the Georgia Milestones throughout the year. We are also working towards writing across all content areas so that students are able to carry their writing skills to other subjects. </a:t>
            </a:r>
          </a:p>
          <a:p>
            <a:r>
              <a:rPr lang="en-US" dirty="0" smtClean="0"/>
              <a:t>What types of writing will be on the Milestones?</a:t>
            </a:r>
          </a:p>
          <a:p>
            <a:pPr lvl="1"/>
            <a:r>
              <a:rPr lang="en-US" dirty="0" smtClean="0"/>
              <a:t>There will be three constructed-response items. Students will respond to various narratives using textual evidence to back up their responses. One of these constructed-response items will be an extended response and narrative-based. Students will work on constructed-responses routinely throughout the year. </a:t>
            </a:r>
          </a:p>
          <a:p>
            <a:pPr lvl="1"/>
            <a:r>
              <a:rPr lang="en-US" dirty="0" smtClean="0"/>
              <a:t>There will also be one extended-response item. Students will respond to a prompt in an informative or argumentative essay. Students will be prepared to answer either essay format. </a:t>
            </a:r>
            <a:endParaRPr lang="en-US" dirty="0"/>
          </a:p>
        </p:txBody>
      </p:sp>
    </p:spTree>
    <p:extLst>
      <p:ext uri="{BB962C8B-B14F-4D97-AF65-F5344CB8AC3E}">
        <p14:creationId xmlns:p14="http://schemas.microsoft.com/office/powerpoint/2010/main" val="1972948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What can you do? </a:t>
            </a:r>
          </a:p>
        </p:txBody>
      </p:sp>
      <p:sp>
        <p:nvSpPr>
          <p:cNvPr id="3" name="Content Placeholder 2"/>
          <p:cNvSpPr>
            <a:spLocks noGrp="1"/>
          </p:cNvSpPr>
          <p:nvPr>
            <p:ph idx="1"/>
          </p:nvPr>
        </p:nvSpPr>
        <p:spPr>
          <a:xfrm>
            <a:off x="1927413" y="1288974"/>
            <a:ext cx="6966872" cy="4520157"/>
          </a:xfrm>
        </p:spPr>
        <p:txBody>
          <a:bodyPr>
            <a:normAutofit fontScale="92500" lnSpcReduction="20000"/>
          </a:bodyPr>
          <a:lstStyle/>
          <a:p>
            <a:endParaRPr lang="en-US" sz="2400" dirty="0"/>
          </a:p>
          <a:p>
            <a:r>
              <a:rPr lang="en-US" sz="2400" dirty="0"/>
              <a:t>Write creatively at home. Give them a fun topic and ask them to respond. </a:t>
            </a:r>
          </a:p>
          <a:p>
            <a:r>
              <a:rPr lang="en-US" sz="2400" dirty="0"/>
              <a:t>Have them read their writing out loud. Listen and respond effectively. </a:t>
            </a:r>
          </a:p>
          <a:p>
            <a:r>
              <a:rPr lang="en-US" sz="2400" dirty="0"/>
              <a:t>Focus on the positive more than the negative. Give them examples of what they did right. The teacher will make the appropriate corrections at school. </a:t>
            </a:r>
          </a:p>
          <a:p>
            <a:r>
              <a:rPr lang="en-US" sz="2400" dirty="0"/>
              <a:t>Be kind when it comes to their writing. Help them without being overly critical. </a:t>
            </a:r>
          </a:p>
          <a:p>
            <a:r>
              <a:rPr lang="en-US" sz="2400" dirty="0"/>
              <a:t>Encourage them to share their writing from school with you. We want them to show pride in their writing! </a:t>
            </a:r>
          </a:p>
        </p:txBody>
      </p:sp>
    </p:spTree>
    <p:extLst>
      <p:ext uri="{BB962C8B-B14F-4D97-AF65-F5344CB8AC3E}">
        <p14:creationId xmlns:p14="http://schemas.microsoft.com/office/powerpoint/2010/main" val="3575977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Testing: Reading and Language Usage</a:t>
            </a:r>
            <a:endParaRPr lang="en-US" dirty="0"/>
          </a:p>
        </p:txBody>
      </p:sp>
      <p:sp>
        <p:nvSpPr>
          <p:cNvPr id="3" name="Content Placeholder 2"/>
          <p:cNvSpPr>
            <a:spLocks noGrp="1"/>
          </p:cNvSpPr>
          <p:nvPr>
            <p:ph idx="1"/>
          </p:nvPr>
        </p:nvSpPr>
        <p:spPr>
          <a:xfrm>
            <a:off x="1898573" y="1930401"/>
            <a:ext cx="7293167" cy="4110963"/>
          </a:xfrm>
        </p:spPr>
        <p:txBody>
          <a:bodyPr>
            <a:normAutofit lnSpcReduction="10000"/>
          </a:bodyPr>
          <a:lstStyle/>
          <a:p>
            <a:r>
              <a:rPr lang="en-US" dirty="0"/>
              <a:t/>
            </a:r>
            <a:br>
              <a:rPr lang="en-US" dirty="0"/>
            </a:br>
            <a:r>
              <a:rPr lang="en-US" dirty="0" smtClean="0"/>
              <a:t>Students will take two MAP tests throughout the year that deal with ELA: Reading and Language Usage. </a:t>
            </a:r>
          </a:p>
          <a:p>
            <a:r>
              <a:rPr lang="en-US" dirty="0" smtClean="0"/>
              <a:t>Teachers will be working on growth and setting attainable goals with their students. </a:t>
            </a:r>
          </a:p>
          <a:p>
            <a:r>
              <a:rPr lang="en-US" dirty="0" smtClean="0"/>
              <a:t>ELA is going to place an emphasis on Lexile scores this year. We want all students to push past their Lexile levels each year. Lexile scores are available on the MAP reports. Please see your child’s teacher if you would like to know their estimated Lexile score. </a:t>
            </a:r>
          </a:p>
          <a:p>
            <a:r>
              <a:rPr lang="en-US" dirty="0" smtClean="0"/>
              <a:t>Please remind your student to take these tests seriously. We use the results for an array of things throughout their time at PCMS. </a:t>
            </a:r>
          </a:p>
          <a:p>
            <a:endParaRPr lang="en-US" dirty="0"/>
          </a:p>
        </p:txBody>
      </p:sp>
    </p:spTree>
    <p:extLst>
      <p:ext uri="{BB962C8B-B14F-4D97-AF65-F5344CB8AC3E}">
        <p14:creationId xmlns:p14="http://schemas.microsoft.com/office/powerpoint/2010/main" val="3843137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DCSD ELA Curriculum </a:t>
            </a:r>
            <a:endParaRPr lang="en-US" dirty="0"/>
          </a:p>
        </p:txBody>
      </p:sp>
      <p:sp>
        <p:nvSpPr>
          <p:cNvPr id="3" name="Content Placeholder 2"/>
          <p:cNvSpPr>
            <a:spLocks noGrp="1"/>
          </p:cNvSpPr>
          <p:nvPr>
            <p:ph idx="1"/>
          </p:nvPr>
        </p:nvSpPr>
        <p:spPr/>
        <p:txBody>
          <a:bodyPr>
            <a:normAutofit/>
          </a:bodyPr>
          <a:lstStyle/>
          <a:p>
            <a:r>
              <a:rPr lang="en-US" dirty="0" smtClean="0"/>
              <a:t>Dekalb has adopted a new curriculum for all core content areas. </a:t>
            </a:r>
          </a:p>
          <a:p>
            <a:r>
              <a:rPr lang="en-US" dirty="0" smtClean="0"/>
              <a:t>The foundation of the ELA curriculum hasn’t changed too much, but there are a few additions:</a:t>
            </a:r>
          </a:p>
          <a:p>
            <a:pPr lvl="1"/>
            <a:r>
              <a:rPr lang="en-US" dirty="0" smtClean="0"/>
              <a:t>Students will complete four “engaging scenarios,” one for every unit. These will involve students completing tasks to accompany the scenarios. It creates a sense of uniformity among the grade levels. </a:t>
            </a:r>
          </a:p>
          <a:p>
            <a:pPr lvl="1"/>
            <a:r>
              <a:rPr lang="en-US" dirty="0" smtClean="0"/>
              <a:t>Students will also take pre and post assessments for each unit. These are a great way for teachers to assess growth at the end of each unit. </a:t>
            </a:r>
          </a:p>
          <a:p>
            <a:pPr lvl="1"/>
            <a:r>
              <a:rPr lang="en-US" dirty="0" smtClean="0"/>
              <a:t>Lesson plans are also uniform across the county. They will provide a more detailed outline of the curriculum and units. </a:t>
            </a:r>
            <a:endParaRPr lang="en-US" dirty="0"/>
          </a:p>
        </p:txBody>
      </p:sp>
    </p:spTree>
    <p:extLst>
      <p:ext uri="{BB962C8B-B14F-4D97-AF65-F5344CB8AC3E}">
        <p14:creationId xmlns:p14="http://schemas.microsoft.com/office/powerpoint/2010/main" val="2203417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2589213" y="2514600"/>
            <a:ext cx="8915400" cy="2262188"/>
          </a:xfrm>
        </p:spPr>
        <p:txBody>
          <a:bodyPr/>
          <a:lstStyle/>
          <a:p>
            <a:pPr eaLnBrk="1" hangingPunct="1"/>
            <a:r>
              <a:rPr lang="en-US" altLang="en-US" dirty="0" smtClean="0"/>
              <a:t>Social Studies</a:t>
            </a:r>
          </a:p>
        </p:txBody>
      </p:sp>
    </p:spTree>
    <p:extLst>
      <p:ext uri="{BB962C8B-B14F-4D97-AF65-F5344CB8AC3E}">
        <p14:creationId xmlns:p14="http://schemas.microsoft.com/office/powerpoint/2010/main" val="356393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Grade-GA Milestones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6111" y="2052638"/>
            <a:ext cx="10711700" cy="4588794"/>
          </a:xfrm>
        </p:spPr>
      </p:pic>
    </p:spTree>
    <p:extLst>
      <p:ext uri="{BB962C8B-B14F-4D97-AF65-F5344CB8AC3E}">
        <p14:creationId xmlns:p14="http://schemas.microsoft.com/office/powerpoint/2010/main" val="1316735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592388" y="623888"/>
            <a:ext cx="8912225" cy="1281112"/>
          </a:xfrm>
        </p:spPr>
        <p:txBody>
          <a:bodyPr/>
          <a:lstStyle/>
          <a:p>
            <a:pPr eaLnBrk="1" hangingPunct="1"/>
            <a:r>
              <a:rPr lang="en-US" altLang="en-US" dirty="0" smtClean="0"/>
              <a:t>Georgia Standards of Excellence</a:t>
            </a:r>
          </a:p>
        </p:txBody>
      </p:sp>
      <p:sp>
        <p:nvSpPr>
          <p:cNvPr id="3" name="Content Placeholder 2"/>
          <p:cNvSpPr>
            <a:spLocks noGrp="1"/>
          </p:cNvSpPr>
          <p:nvPr>
            <p:ph idx="1"/>
          </p:nvPr>
        </p:nvSpPr>
        <p:spPr>
          <a:xfrm>
            <a:off x="2589213" y="2133600"/>
            <a:ext cx="8915400" cy="3778250"/>
          </a:xfrm>
        </p:spPr>
        <p:txBody>
          <a:bodyPr rtlCol="0">
            <a:normAutofit/>
          </a:bodyPr>
          <a:lstStyle/>
          <a:p>
            <a:pPr eaLnBrk="1" fontAlgn="auto" hangingPunct="1">
              <a:spcAft>
                <a:spcPts val="0"/>
              </a:spcAft>
              <a:buFont typeface="Wingdings 3" charset="2"/>
              <a:buChar char=""/>
              <a:defRPr/>
            </a:pPr>
            <a:r>
              <a:rPr lang="en-US" sz="2400" dirty="0">
                <a:solidFill>
                  <a:schemeClr val="tx1">
                    <a:lumMod val="75000"/>
                    <a:lumOff val="25000"/>
                  </a:schemeClr>
                </a:solidFill>
              </a:rPr>
              <a:t>The state curriculum for each subject is designed to explain what needs to be mastered at each grade level.</a:t>
            </a:r>
          </a:p>
          <a:p>
            <a:pPr eaLnBrk="1" fontAlgn="auto" hangingPunct="1">
              <a:spcAft>
                <a:spcPts val="0"/>
              </a:spcAft>
              <a:buFont typeface="Wingdings 3" charset="2"/>
              <a:buChar char=""/>
              <a:defRPr/>
            </a:pPr>
            <a:r>
              <a:rPr lang="en-US" sz="2400" dirty="0">
                <a:solidFill>
                  <a:schemeClr val="tx1">
                    <a:lumMod val="75000"/>
                    <a:lumOff val="25000"/>
                  </a:schemeClr>
                </a:solidFill>
              </a:rPr>
              <a:t>Additional material is used to support and enrich the standards.</a:t>
            </a:r>
          </a:p>
          <a:p>
            <a:pPr eaLnBrk="1" fontAlgn="auto" hangingPunct="1">
              <a:spcAft>
                <a:spcPts val="0"/>
              </a:spcAft>
              <a:buFont typeface="Wingdings 3" charset="2"/>
              <a:buChar char=""/>
              <a:defRPr/>
            </a:pPr>
            <a:r>
              <a:rPr lang="en-US" sz="2400" dirty="0">
                <a:solidFill>
                  <a:schemeClr val="tx1">
                    <a:lumMod val="75000"/>
                    <a:lumOff val="25000"/>
                  </a:schemeClr>
                </a:solidFill>
              </a:rPr>
              <a:t>Parents can review the standards at georgiastandards.org.</a:t>
            </a:r>
          </a:p>
          <a:p>
            <a:pPr marL="0" indent="0" eaLnBrk="1" fontAlgn="auto" hangingPunct="1">
              <a:spcAft>
                <a:spcPts val="0"/>
              </a:spcAft>
              <a:buFont typeface="Wingdings 3" charset="2"/>
              <a:buNone/>
              <a:defRPr/>
            </a:pPr>
            <a:r>
              <a:rPr lang="en-US" dirty="0">
                <a:solidFill>
                  <a:schemeClr val="tx1">
                    <a:lumMod val="75000"/>
                    <a:lumOff val="25000"/>
                  </a:schemeClr>
                </a:solidFill>
              </a:rPr>
              <a:t> </a:t>
            </a: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781939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592388" y="623888"/>
            <a:ext cx="8912225" cy="1281112"/>
          </a:xfrm>
        </p:spPr>
        <p:txBody>
          <a:bodyPr/>
          <a:lstStyle/>
          <a:p>
            <a:pPr eaLnBrk="1" hangingPunct="1"/>
            <a:r>
              <a:rPr lang="en-US" altLang="en-US" dirty="0" smtClean="0"/>
              <a:t>Grade Levels</a:t>
            </a:r>
          </a:p>
        </p:txBody>
      </p:sp>
      <p:sp>
        <p:nvSpPr>
          <p:cNvPr id="3" name="Content Placeholder 2"/>
          <p:cNvSpPr>
            <a:spLocks noGrp="1"/>
          </p:cNvSpPr>
          <p:nvPr>
            <p:ph idx="1"/>
          </p:nvPr>
        </p:nvSpPr>
        <p:spPr>
          <a:xfrm>
            <a:off x="1589088" y="1477963"/>
            <a:ext cx="10007600" cy="5148262"/>
          </a:xfrm>
        </p:spPr>
        <p:txBody>
          <a:bodyPr rtlCol="0">
            <a:normAutofit/>
          </a:bodyPr>
          <a:lstStyle/>
          <a:p>
            <a:pPr eaLnBrk="1" fontAlgn="auto" hangingPunct="1">
              <a:spcAft>
                <a:spcPts val="0"/>
              </a:spcAft>
              <a:buFont typeface="Wingdings 3" charset="2"/>
              <a:buChar char=""/>
              <a:defRPr/>
            </a:pPr>
            <a:r>
              <a:rPr lang="en-US" sz="2400" dirty="0">
                <a:solidFill>
                  <a:schemeClr val="tx1">
                    <a:lumMod val="75000"/>
                    <a:lumOff val="25000"/>
                  </a:schemeClr>
                </a:solidFill>
              </a:rPr>
              <a:t>Sixth and seventh grades focus on World Studies.</a:t>
            </a:r>
          </a:p>
          <a:p>
            <a:pPr eaLnBrk="1" fontAlgn="auto" hangingPunct="1">
              <a:spcAft>
                <a:spcPts val="0"/>
              </a:spcAft>
              <a:buFont typeface="Wingdings 3" charset="2"/>
              <a:buChar char=""/>
              <a:defRPr/>
            </a:pPr>
            <a:r>
              <a:rPr lang="en-US" sz="2400" dirty="0">
                <a:solidFill>
                  <a:schemeClr val="tx1">
                    <a:lumMod val="75000"/>
                    <a:lumOff val="25000"/>
                  </a:schemeClr>
                </a:solidFill>
              </a:rPr>
              <a:t>In sixth grade students explore Latin America, Canada, Europe, and Australia</a:t>
            </a:r>
            <a:r>
              <a:rPr lang="en-US" sz="2400" dirty="0" smtClean="0">
                <a:solidFill>
                  <a:schemeClr val="tx1">
                    <a:lumMod val="75000"/>
                    <a:lumOff val="25000"/>
                  </a:schemeClr>
                </a:solidFill>
              </a:rPr>
              <a:t>.</a:t>
            </a:r>
          </a:p>
          <a:p>
            <a:pPr eaLnBrk="1" fontAlgn="auto" hangingPunct="1">
              <a:spcAft>
                <a:spcPts val="0"/>
              </a:spcAft>
              <a:buFont typeface="Wingdings 3" charset="2"/>
              <a:buChar char=""/>
              <a:defRPr/>
            </a:pPr>
            <a:r>
              <a:rPr lang="en-US" sz="2400" dirty="0">
                <a:solidFill>
                  <a:schemeClr val="tx1">
                    <a:lumMod val="75000"/>
                    <a:lumOff val="25000"/>
                  </a:schemeClr>
                </a:solidFill>
              </a:rPr>
              <a:t>In seventh grade they </a:t>
            </a:r>
            <a:r>
              <a:rPr lang="en-US" sz="2400" dirty="0" smtClean="0">
                <a:solidFill>
                  <a:schemeClr val="tx1">
                    <a:lumMod val="75000"/>
                    <a:lumOff val="25000"/>
                  </a:schemeClr>
                </a:solidFill>
              </a:rPr>
              <a:t>learn about Africa and regions of Asia.</a:t>
            </a:r>
            <a:endParaRPr lang="en-US" sz="2400" dirty="0">
              <a:solidFill>
                <a:schemeClr val="tx1">
                  <a:lumMod val="75000"/>
                  <a:lumOff val="25000"/>
                </a:schemeClr>
              </a:solidFill>
            </a:endParaRPr>
          </a:p>
          <a:p>
            <a:pPr eaLnBrk="1" fontAlgn="auto" hangingPunct="1">
              <a:spcAft>
                <a:spcPts val="0"/>
              </a:spcAft>
              <a:buFont typeface="Wingdings 3" charset="2"/>
              <a:buChar char=""/>
              <a:defRPr/>
            </a:pPr>
            <a:r>
              <a:rPr lang="en-US" sz="2400" dirty="0">
                <a:solidFill>
                  <a:schemeClr val="tx1">
                    <a:lumMod val="75000"/>
                    <a:lumOff val="25000"/>
                  </a:schemeClr>
                </a:solidFill>
              </a:rPr>
              <a:t>At each level they discover more about the physical and human geography of each region in addition to the government, economics and history</a:t>
            </a:r>
            <a:r>
              <a:rPr lang="en-US" sz="2400" dirty="0" smtClean="0">
                <a:solidFill>
                  <a:schemeClr val="tx1">
                    <a:lumMod val="75000"/>
                    <a:lumOff val="25000"/>
                  </a:schemeClr>
                </a:solidFill>
              </a:rPr>
              <a:t>.</a:t>
            </a:r>
          </a:p>
          <a:p>
            <a:pPr eaLnBrk="1" fontAlgn="auto" hangingPunct="1">
              <a:spcAft>
                <a:spcPts val="0"/>
              </a:spcAft>
              <a:buFont typeface="Wingdings 3" charset="2"/>
              <a:buChar char=""/>
              <a:defRPr/>
            </a:pPr>
            <a:r>
              <a:rPr lang="en-US" sz="2400" dirty="0">
                <a:solidFill>
                  <a:schemeClr val="tx1">
                    <a:lumMod val="75000"/>
                    <a:lumOff val="25000"/>
                  </a:schemeClr>
                </a:solidFill>
              </a:rPr>
              <a:t>Eighth grade explores geography, history, government and economics, but the focus is on the state of Georgia. The emphasis of the course is Georgia’s role in U.S. history.</a:t>
            </a:r>
          </a:p>
          <a:p>
            <a:pPr marL="0" indent="0" eaLnBrk="1" fontAlgn="auto" hangingPunct="1">
              <a:spcAft>
                <a:spcPts val="0"/>
              </a:spcAft>
              <a:buFont typeface="Wingdings 3" charset="2"/>
              <a:buNone/>
              <a:defRPr/>
            </a:pPr>
            <a:endParaRPr lang="en-US" dirty="0">
              <a:solidFill>
                <a:schemeClr val="tx1">
                  <a:lumMod val="75000"/>
                  <a:lumOff val="25000"/>
                </a:schemeClr>
              </a:solidFill>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extLst>
      <p:ext uri="{BB962C8B-B14F-4D97-AF65-F5344CB8AC3E}">
        <p14:creationId xmlns:p14="http://schemas.microsoft.com/office/powerpoint/2010/main" val="3892899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592388" y="623888"/>
            <a:ext cx="8912225" cy="1281112"/>
          </a:xfrm>
        </p:spPr>
        <p:txBody>
          <a:bodyPr/>
          <a:lstStyle/>
          <a:p>
            <a:pPr eaLnBrk="1" hangingPunct="1"/>
            <a:r>
              <a:rPr lang="en-US" altLang="en-US" dirty="0" smtClean="0"/>
              <a:t>Curriculum</a:t>
            </a:r>
          </a:p>
        </p:txBody>
      </p:sp>
      <p:sp>
        <p:nvSpPr>
          <p:cNvPr id="21507" name="Content Placeholder 2"/>
          <p:cNvSpPr>
            <a:spLocks noGrp="1"/>
          </p:cNvSpPr>
          <p:nvPr>
            <p:ph idx="1"/>
          </p:nvPr>
        </p:nvSpPr>
        <p:spPr>
          <a:xfrm>
            <a:off x="2589213" y="2133600"/>
            <a:ext cx="8915400" cy="3778250"/>
          </a:xfrm>
        </p:spPr>
        <p:txBody>
          <a:bodyPr/>
          <a:lstStyle/>
          <a:p>
            <a:pPr eaLnBrk="1" hangingPunct="1"/>
            <a:r>
              <a:rPr lang="en-US" altLang="en-US" sz="2400" dirty="0" smtClean="0"/>
              <a:t>The state and county provide teachers with curriculum maps and frameworks to help implement the standards at each grade level.</a:t>
            </a:r>
          </a:p>
          <a:p>
            <a:pPr eaLnBrk="1" hangingPunct="1"/>
            <a:r>
              <a:rPr lang="en-US" altLang="en-US" sz="2400" dirty="0" smtClean="0"/>
              <a:t>This year DeKalb teachers have new units created by the county that they must follow.</a:t>
            </a:r>
          </a:p>
          <a:p>
            <a:pPr eaLnBrk="1" hangingPunct="1"/>
            <a:endParaRPr lang="en-US" altLang="en-US" dirty="0" smtClean="0"/>
          </a:p>
        </p:txBody>
      </p:sp>
    </p:spTree>
    <p:extLst>
      <p:ext uri="{BB962C8B-B14F-4D97-AF65-F5344CB8AC3E}">
        <p14:creationId xmlns:p14="http://schemas.microsoft.com/office/powerpoint/2010/main" val="3958944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592388" y="623888"/>
            <a:ext cx="8912225" cy="1281112"/>
          </a:xfrm>
        </p:spPr>
        <p:txBody>
          <a:bodyPr/>
          <a:lstStyle/>
          <a:p>
            <a:pPr eaLnBrk="1" hangingPunct="1"/>
            <a:r>
              <a:rPr lang="en-US" altLang="en-US" dirty="0" smtClean="0"/>
              <a:t>DBQ</a:t>
            </a:r>
          </a:p>
        </p:txBody>
      </p:sp>
      <p:sp>
        <p:nvSpPr>
          <p:cNvPr id="22531" name="Content Placeholder 2"/>
          <p:cNvSpPr>
            <a:spLocks noGrp="1"/>
          </p:cNvSpPr>
          <p:nvPr>
            <p:ph idx="1"/>
          </p:nvPr>
        </p:nvSpPr>
        <p:spPr>
          <a:xfrm>
            <a:off x="2589213" y="2133600"/>
            <a:ext cx="8915400" cy="3778250"/>
          </a:xfrm>
        </p:spPr>
        <p:txBody>
          <a:bodyPr/>
          <a:lstStyle/>
          <a:p>
            <a:pPr eaLnBrk="1" hangingPunct="1"/>
            <a:r>
              <a:rPr lang="en-US" altLang="en-US" sz="2400" dirty="0" smtClean="0"/>
              <a:t>DBQ refers to Document Based Questions. The address standards across all disciplines. Students analyze sources to write evidence based essays. DBQs are used in social studies but are appropriate tools for other subjects. They are also continued as our students move on to high school.</a:t>
            </a:r>
          </a:p>
          <a:p>
            <a:pPr eaLnBrk="1" hangingPunct="1"/>
            <a:endParaRPr lang="en-US" altLang="en-US" dirty="0" smtClean="0"/>
          </a:p>
        </p:txBody>
      </p:sp>
    </p:spTree>
    <p:extLst>
      <p:ext uri="{BB962C8B-B14F-4D97-AF65-F5344CB8AC3E}">
        <p14:creationId xmlns:p14="http://schemas.microsoft.com/office/powerpoint/2010/main" val="1340555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2089775" y="2754150"/>
            <a:ext cx="6347700" cy="1349700"/>
          </a:xfrm>
          <a:prstGeom prst="rect">
            <a:avLst/>
          </a:prstGeom>
        </p:spPr>
        <p:txBody>
          <a:bodyPr vert="horz" wrap="square" lIns="91425" tIns="91425" rIns="91425" bIns="91425" rtlCol="0" anchor="t" anchorCtr="0">
            <a:noAutofit/>
          </a:bodyPr>
          <a:lstStyle/>
          <a:p>
            <a:pPr algn="ctr">
              <a:spcBef>
                <a:spcPts val="0"/>
              </a:spcBef>
            </a:pPr>
            <a:r>
              <a:rPr lang="en-US" sz="6000" dirty="0"/>
              <a:t>Mathematics</a:t>
            </a:r>
          </a:p>
        </p:txBody>
      </p:sp>
    </p:spTree>
    <p:extLst>
      <p:ext uri="{BB962C8B-B14F-4D97-AF65-F5344CB8AC3E}">
        <p14:creationId xmlns:p14="http://schemas.microsoft.com/office/powerpoint/2010/main" val="3757198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graphicFrame>
        <p:nvGraphicFramePr>
          <p:cNvPr id="159" name="Shape 159"/>
          <p:cNvGraphicFramePr/>
          <p:nvPr/>
        </p:nvGraphicFramePr>
        <p:xfrm>
          <a:off x="1941723" y="1183395"/>
          <a:ext cx="6778625" cy="5103838"/>
        </p:xfrm>
        <a:graphic>
          <a:graphicData uri="http://schemas.openxmlformats.org/drawingml/2006/table">
            <a:tbl>
              <a:tblPr firstRow="1" firstCol="1" bandRow="1">
                <a:noFill/>
              </a:tblPr>
              <a:tblGrid>
                <a:gridCol w="482150"/>
                <a:gridCol w="2098625"/>
                <a:gridCol w="2098625"/>
                <a:gridCol w="2099225"/>
              </a:tblGrid>
              <a:tr h="192875">
                <a:tc>
                  <a:txBody>
                    <a:bodyPr/>
                    <a:lstStyle/>
                    <a:p>
                      <a:pPr marL="0" marR="0" lvl="0" indent="0" algn="ctr" rtl="0">
                        <a:lnSpc>
                          <a:spcPct val="115000"/>
                        </a:lnSpc>
                        <a:spcBef>
                          <a:spcPts val="0"/>
                        </a:spcBef>
                        <a:spcAft>
                          <a:spcPts val="0"/>
                        </a:spcAft>
                        <a:buSzPct val="25000"/>
                        <a:buNone/>
                      </a:pPr>
                      <a:r>
                        <a:rPr lang="en-US" sz="1100" u="none" strike="noStrike" cap="none" dirty="0"/>
                        <a:t>Grade</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Option 1</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Option 2</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Option 3</a:t>
                      </a:r>
                    </a:p>
                  </a:txBody>
                  <a:tcPr marL="62900" marR="62900" marT="0" marB="0" anchor="ctr"/>
                </a:tc>
              </a:tr>
              <a:tr h="669725">
                <a:tc>
                  <a:txBody>
                    <a:bodyPr/>
                    <a:lstStyle/>
                    <a:p>
                      <a:pPr marL="0" marR="0" lvl="0" indent="0" algn="ctr" rtl="0">
                        <a:lnSpc>
                          <a:spcPct val="115000"/>
                        </a:lnSpc>
                        <a:spcBef>
                          <a:spcPts val="0"/>
                        </a:spcBef>
                        <a:spcAft>
                          <a:spcPts val="0"/>
                        </a:spcAft>
                        <a:buSzPct val="25000"/>
                        <a:buNone/>
                      </a:pPr>
                      <a:r>
                        <a:rPr lang="en-US" sz="1100" u="none" strike="noStrike" cap="none" dirty="0"/>
                        <a:t>6</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Grade 6</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Grade 6</a:t>
                      </a:r>
                    </a:p>
                  </a:txBody>
                  <a:tcPr marL="62900" marR="62900" marT="0" marB="0" anchor="ctr"/>
                </a:tc>
                <a:tc rowSpan="2">
                  <a:txBody>
                    <a:bodyPr/>
                    <a:lstStyle/>
                    <a:p>
                      <a:pPr marL="0" marR="0" lvl="0" indent="0" algn="ctr" rtl="0">
                        <a:spcBef>
                          <a:spcPts val="0"/>
                        </a:spcBef>
                        <a:buSzPct val="25000"/>
                        <a:buNone/>
                      </a:pPr>
                      <a:r>
                        <a:rPr lang="en-US" sz="1100" u="none" strike="noStrike" cap="none" dirty="0"/>
                        <a:t>Grade 6-8 Accelerated</a:t>
                      </a:r>
                    </a:p>
                  </a:txBody>
                  <a:tcPr marL="62900" marR="62900" marT="0" marB="0" anchor="ctr"/>
                </a:tc>
              </a:tr>
              <a:tr h="679050">
                <a:tc>
                  <a:txBody>
                    <a:bodyPr/>
                    <a:lstStyle/>
                    <a:p>
                      <a:pPr marL="0" marR="0" lvl="0" indent="0" algn="ctr" rtl="0">
                        <a:lnSpc>
                          <a:spcPct val="115000"/>
                        </a:lnSpc>
                        <a:spcBef>
                          <a:spcPts val="0"/>
                        </a:spcBef>
                        <a:spcAft>
                          <a:spcPts val="0"/>
                        </a:spcAft>
                        <a:buSzPct val="25000"/>
                        <a:buNone/>
                      </a:pPr>
                      <a:r>
                        <a:rPr lang="en-US" sz="1100" u="none" strike="noStrike" cap="none" dirty="0"/>
                        <a:t>7</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Grade 7</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Grade 7</a:t>
                      </a:r>
                    </a:p>
                  </a:txBody>
                  <a:tcPr marL="62900" marR="62900" marT="0" marB="0" anchor="ctr"/>
                </a:tc>
                <a:tc vMerge="1">
                  <a:txBody>
                    <a:bodyPr/>
                    <a:lstStyle/>
                    <a:p>
                      <a:endParaRPr lang="en-US"/>
                    </a:p>
                  </a:txBody>
                  <a:tcPr/>
                </a:tc>
              </a:tr>
              <a:tr h="669725">
                <a:tc>
                  <a:txBody>
                    <a:bodyPr/>
                    <a:lstStyle/>
                    <a:p>
                      <a:pPr marL="0" marR="0" lvl="0" indent="0" algn="ctr" rtl="0">
                        <a:lnSpc>
                          <a:spcPct val="115000"/>
                        </a:lnSpc>
                        <a:spcBef>
                          <a:spcPts val="0"/>
                        </a:spcBef>
                        <a:spcAft>
                          <a:spcPts val="0"/>
                        </a:spcAft>
                        <a:buSzPct val="25000"/>
                        <a:buNone/>
                      </a:pPr>
                      <a:r>
                        <a:rPr lang="en-US" sz="1100" u="none" strike="noStrike" cap="none" dirty="0"/>
                        <a:t>8</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Grade 8</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Grade 8</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Accelerated Coordinate Algebra /Analytic Geometry A</a:t>
                      </a:r>
                    </a:p>
                  </a:txBody>
                  <a:tcPr marL="62900" marR="62900" marT="0" marB="0" anchor="ctr"/>
                </a:tc>
              </a:tr>
              <a:tr h="385775">
                <a:tc>
                  <a:txBody>
                    <a:bodyPr/>
                    <a:lstStyle/>
                    <a:p>
                      <a:pPr marL="0" marR="0" lvl="0" indent="0" algn="ctr" rtl="0">
                        <a:lnSpc>
                          <a:spcPct val="115000"/>
                        </a:lnSpc>
                        <a:spcBef>
                          <a:spcPts val="0"/>
                        </a:spcBef>
                        <a:spcAft>
                          <a:spcPts val="0"/>
                        </a:spcAft>
                        <a:buSzPct val="25000"/>
                        <a:buNone/>
                      </a:pPr>
                      <a:r>
                        <a:rPr lang="en-US" sz="1100" u="none" strike="noStrike" cap="none" dirty="0"/>
                        <a:t>9</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Coordinate Algebra</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Accelerated Coordinate Algebra/Analytic Geometry A</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Accelerated Analytic Geometry B/Advanced Algebra</a:t>
                      </a:r>
                    </a:p>
                  </a:txBody>
                  <a:tcPr marL="62900" marR="62900" marT="0" marB="0" anchor="ctr"/>
                </a:tc>
              </a:tr>
              <a:tr h="385775">
                <a:tc>
                  <a:txBody>
                    <a:bodyPr/>
                    <a:lstStyle/>
                    <a:p>
                      <a:pPr marL="0" marR="0" lvl="0" indent="0" algn="ctr" rtl="0">
                        <a:lnSpc>
                          <a:spcPct val="115000"/>
                        </a:lnSpc>
                        <a:spcBef>
                          <a:spcPts val="0"/>
                        </a:spcBef>
                        <a:spcAft>
                          <a:spcPts val="0"/>
                        </a:spcAft>
                        <a:buSzPct val="25000"/>
                        <a:buNone/>
                      </a:pPr>
                      <a:r>
                        <a:rPr lang="en-US" sz="1100" u="none" strike="noStrike" cap="none" dirty="0"/>
                        <a:t>10</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Analytic Geometry</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Accelerated Analytic Geometry B/Advanced Algebra</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Accelerated Pre-Calculus</a:t>
                      </a:r>
                    </a:p>
                  </a:txBody>
                  <a:tcPr marL="62900" marR="62900" marT="0" marB="0" anchor="ctr"/>
                </a:tc>
              </a:tr>
              <a:tr h="771525">
                <a:tc>
                  <a:txBody>
                    <a:bodyPr/>
                    <a:lstStyle/>
                    <a:p>
                      <a:pPr marL="0" marR="0" lvl="0" indent="0" algn="ctr" rtl="0">
                        <a:lnSpc>
                          <a:spcPct val="115000"/>
                        </a:lnSpc>
                        <a:spcBef>
                          <a:spcPts val="0"/>
                        </a:spcBef>
                        <a:spcAft>
                          <a:spcPts val="0"/>
                        </a:spcAft>
                        <a:buSzPct val="25000"/>
                        <a:buNone/>
                      </a:pPr>
                      <a:r>
                        <a:rPr lang="en-US" sz="1100" u="none" strike="noStrike" cap="none" dirty="0"/>
                        <a:t>11</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Advanced Algebra</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Accelerated</a:t>
                      </a:r>
                      <a:r>
                        <a:rPr lang="en-US" sz="1000" u="none" strike="noStrike" cap="none" dirty="0"/>
                        <a:t> </a:t>
                      </a:r>
                      <a:r>
                        <a:rPr lang="en-US" sz="1100" u="none" strike="noStrike" cap="none" dirty="0"/>
                        <a:t>Pre-Calculus</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AP Calculus AB or BC; AP Statistics; Joint Enrollment; other Fourth Mathematics Options as may be created</a:t>
                      </a:r>
                    </a:p>
                  </a:txBody>
                  <a:tcPr marL="62900" marR="62900" marT="0" marB="0" anchor="ctr"/>
                </a:tc>
              </a:tr>
              <a:tr h="771525">
                <a:tc>
                  <a:txBody>
                    <a:bodyPr/>
                    <a:lstStyle/>
                    <a:p>
                      <a:pPr marL="0" marR="0" lvl="0" indent="0" algn="ctr" rtl="0">
                        <a:lnSpc>
                          <a:spcPct val="115000"/>
                        </a:lnSpc>
                        <a:spcBef>
                          <a:spcPts val="0"/>
                        </a:spcBef>
                        <a:spcAft>
                          <a:spcPts val="0"/>
                        </a:spcAft>
                        <a:buSzPct val="25000"/>
                        <a:buNone/>
                      </a:pPr>
                      <a:r>
                        <a:rPr lang="en-US" sz="1100" u="none" strike="noStrike" cap="none" dirty="0"/>
                        <a:t>12</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Pre-Calculus; AP Statistics; other Fourth Mathematics Options as may be created</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AP Calculus AB or BC; AP Statistics; Joint Enrollment; other Fourth Mathematics Options as may be created</a:t>
                      </a:r>
                    </a:p>
                  </a:txBody>
                  <a:tcPr marL="62900" marR="62900" marT="0" marB="0" anchor="ctr"/>
                </a:tc>
                <a:tc>
                  <a:txBody>
                    <a:bodyPr/>
                    <a:lstStyle/>
                    <a:p>
                      <a:pPr marL="0" marR="0" lvl="0" indent="0" algn="ctr" rtl="0">
                        <a:lnSpc>
                          <a:spcPct val="115000"/>
                        </a:lnSpc>
                        <a:spcBef>
                          <a:spcPts val="0"/>
                        </a:spcBef>
                        <a:spcAft>
                          <a:spcPts val="0"/>
                        </a:spcAft>
                        <a:buSzPct val="25000"/>
                        <a:buNone/>
                      </a:pPr>
                      <a:r>
                        <a:rPr lang="en-US" sz="1100" u="none" strike="noStrike" cap="none" dirty="0"/>
                        <a:t>AP Calculus AB or BC; AP Statistics; Joint Enrollment; other Fourth Mathematics Options as may be created</a:t>
                      </a:r>
                    </a:p>
                  </a:txBody>
                  <a:tcPr marL="62900" marR="62900" marT="0" marB="0" anchor="ctr"/>
                </a:tc>
              </a:tr>
            </a:tbl>
          </a:graphicData>
        </a:graphic>
      </p:graphicFrame>
      <p:sp>
        <p:nvSpPr>
          <p:cNvPr id="160" name="Shape 160"/>
          <p:cNvSpPr txBox="1"/>
          <p:nvPr/>
        </p:nvSpPr>
        <p:spPr>
          <a:xfrm>
            <a:off x="2338330" y="236938"/>
            <a:ext cx="5013325" cy="369888"/>
          </a:xfrm>
          <a:prstGeom prst="rect">
            <a:avLst/>
          </a:prstGeom>
          <a:noFill/>
          <a:ln>
            <a:noFill/>
          </a:ln>
        </p:spPr>
        <p:txBody>
          <a:bodyPr wrap="square" lIns="91425" tIns="45700" rIns="91425" bIns="45700" anchor="t" anchorCtr="0">
            <a:noAutofit/>
          </a:bodyPr>
          <a:lstStyle/>
          <a:p>
            <a:pPr algn="r">
              <a:buClr>
                <a:schemeClr val="dk1"/>
              </a:buClr>
              <a:buSzPct val="25000"/>
            </a:pPr>
            <a:r>
              <a:rPr lang="en-US" dirty="0">
                <a:solidFill>
                  <a:schemeClr val="dk1"/>
                </a:solidFill>
                <a:latin typeface="Times New Roman"/>
                <a:ea typeface="Times New Roman"/>
                <a:cs typeface="Times New Roman"/>
                <a:sym typeface="Times New Roman"/>
              </a:rPr>
              <a:t>    Middle and High School Math Course Options   </a:t>
            </a:r>
          </a:p>
        </p:txBody>
      </p:sp>
    </p:spTree>
    <p:extLst>
      <p:ext uri="{BB962C8B-B14F-4D97-AF65-F5344CB8AC3E}">
        <p14:creationId xmlns:p14="http://schemas.microsoft.com/office/powerpoint/2010/main" val="3731034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2133599" y="135875"/>
            <a:ext cx="6347712" cy="1320800"/>
          </a:xfrm>
          <a:prstGeom prst="rect">
            <a:avLst/>
          </a:prstGeom>
          <a:noFill/>
          <a:ln>
            <a:noFill/>
          </a:ln>
        </p:spPr>
        <p:txBody>
          <a:bodyPr vert="horz" wrap="square" lIns="91425" tIns="45700" rIns="91425" bIns="45700" rtlCol="0" anchor="t" anchorCtr="0">
            <a:noAutofit/>
          </a:bodyPr>
          <a:lstStyle/>
          <a:p>
            <a:pPr algn="ctr">
              <a:spcBef>
                <a:spcPts val="0"/>
              </a:spcBef>
              <a:buClr>
                <a:schemeClr val="accent1"/>
              </a:buClr>
              <a:buSzPct val="25000"/>
            </a:pPr>
            <a:r>
              <a:rPr lang="en-US" sz="3600" dirty="0">
                <a:solidFill>
                  <a:schemeClr val="tx1"/>
                </a:solidFill>
                <a:latin typeface="Times New Roman"/>
                <a:ea typeface="Times New Roman"/>
                <a:cs typeface="Times New Roman"/>
                <a:sym typeface="Times New Roman"/>
              </a:rPr>
              <a:t>Standards for Mathematical Practice</a:t>
            </a:r>
          </a:p>
        </p:txBody>
      </p:sp>
      <p:sp>
        <p:nvSpPr>
          <p:cNvPr id="166" name="Shape 166"/>
          <p:cNvSpPr txBox="1">
            <a:spLocks noGrp="1"/>
          </p:cNvSpPr>
          <p:nvPr>
            <p:ph type="body" idx="1"/>
          </p:nvPr>
        </p:nvSpPr>
        <p:spPr>
          <a:xfrm>
            <a:off x="1905000" y="1600201"/>
            <a:ext cx="7165554" cy="4525963"/>
          </a:xfrm>
          <a:prstGeom prst="rect">
            <a:avLst/>
          </a:prstGeom>
          <a:noFill/>
          <a:ln>
            <a:noFill/>
          </a:ln>
        </p:spPr>
        <p:txBody>
          <a:bodyPr vert="horz" wrap="square" lIns="91425" tIns="45700" rIns="91425" bIns="45700" rtlCol="0" anchor="t" anchorCtr="0">
            <a:noAutofit/>
          </a:bodyPr>
          <a:lstStyle/>
          <a:p>
            <a:pPr marL="514350" indent="-514350">
              <a:lnSpc>
                <a:spcPct val="80000"/>
              </a:lnSpc>
              <a:spcBef>
                <a:spcPts val="0"/>
              </a:spcBef>
              <a:buClr>
                <a:schemeClr val="accent1"/>
              </a:buClr>
              <a:buSzPct val="79692"/>
              <a:buFont typeface="Trebuchet MS"/>
              <a:buAutoNum type="arabicPeriod"/>
            </a:pPr>
            <a:r>
              <a:rPr lang="en-US" sz="2590" b="1" dirty="0">
                <a:latin typeface="Trebuchet MS"/>
                <a:ea typeface="Trebuchet MS"/>
                <a:cs typeface="Trebuchet MS"/>
                <a:sym typeface="Trebuchet MS"/>
              </a:rPr>
              <a:t>Make sense of problems and persevere in solving them.</a:t>
            </a:r>
          </a:p>
          <a:p>
            <a:pPr marL="514350" indent="-514350">
              <a:lnSpc>
                <a:spcPct val="80000"/>
              </a:lnSpc>
              <a:buClr>
                <a:schemeClr val="accent1"/>
              </a:buClr>
              <a:buSzPct val="79692"/>
              <a:buFont typeface="Trebuchet MS"/>
              <a:buAutoNum type="arabicPeriod"/>
            </a:pPr>
            <a:r>
              <a:rPr lang="en-US" sz="2590" b="1" dirty="0">
                <a:latin typeface="Trebuchet MS"/>
                <a:ea typeface="Trebuchet MS"/>
                <a:cs typeface="Trebuchet MS"/>
                <a:sym typeface="Trebuchet MS"/>
              </a:rPr>
              <a:t>Reason abstractly and quantitatively.</a:t>
            </a:r>
          </a:p>
          <a:p>
            <a:pPr marL="514350" indent="-514350">
              <a:lnSpc>
                <a:spcPct val="80000"/>
              </a:lnSpc>
              <a:buClr>
                <a:schemeClr val="accent1"/>
              </a:buClr>
              <a:buSzPct val="79692"/>
              <a:buFont typeface="Trebuchet MS"/>
              <a:buAutoNum type="arabicPeriod"/>
            </a:pPr>
            <a:r>
              <a:rPr lang="en-US" sz="2590" b="1" dirty="0">
                <a:latin typeface="Trebuchet MS"/>
                <a:ea typeface="Trebuchet MS"/>
                <a:cs typeface="Trebuchet MS"/>
                <a:sym typeface="Trebuchet MS"/>
              </a:rPr>
              <a:t>Construct viable arguments and critique the reasoning of others.</a:t>
            </a:r>
          </a:p>
          <a:p>
            <a:pPr marL="514350" indent="-514350">
              <a:lnSpc>
                <a:spcPct val="80000"/>
              </a:lnSpc>
              <a:buClr>
                <a:schemeClr val="accent1"/>
              </a:buClr>
              <a:buSzPct val="79692"/>
              <a:buFont typeface="Trebuchet MS"/>
              <a:buAutoNum type="arabicPeriod"/>
            </a:pPr>
            <a:r>
              <a:rPr lang="en-US" sz="2590" b="1" dirty="0">
                <a:latin typeface="Trebuchet MS"/>
                <a:ea typeface="Trebuchet MS"/>
                <a:cs typeface="Trebuchet MS"/>
                <a:sym typeface="Trebuchet MS"/>
              </a:rPr>
              <a:t>Model with mathematics.</a:t>
            </a:r>
          </a:p>
          <a:p>
            <a:pPr marL="514350" indent="-514350">
              <a:lnSpc>
                <a:spcPct val="80000"/>
              </a:lnSpc>
              <a:buClr>
                <a:schemeClr val="accent1"/>
              </a:buClr>
              <a:buSzPct val="79692"/>
              <a:buFont typeface="Trebuchet MS"/>
              <a:buAutoNum type="arabicPeriod"/>
            </a:pPr>
            <a:r>
              <a:rPr lang="en-US" sz="2590" b="1" dirty="0">
                <a:latin typeface="Trebuchet MS"/>
                <a:ea typeface="Trebuchet MS"/>
                <a:cs typeface="Trebuchet MS"/>
                <a:sym typeface="Trebuchet MS"/>
              </a:rPr>
              <a:t>Use appropriate tools strategically.</a:t>
            </a:r>
          </a:p>
          <a:p>
            <a:pPr marL="514350" indent="-514350">
              <a:lnSpc>
                <a:spcPct val="80000"/>
              </a:lnSpc>
              <a:buClr>
                <a:schemeClr val="accent1"/>
              </a:buClr>
              <a:buSzPct val="79692"/>
              <a:buFont typeface="Trebuchet MS"/>
              <a:buAutoNum type="arabicPeriod"/>
            </a:pPr>
            <a:r>
              <a:rPr lang="en-US" sz="2590" b="1" dirty="0">
                <a:latin typeface="Trebuchet MS"/>
                <a:ea typeface="Trebuchet MS"/>
                <a:cs typeface="Trebuchet MS"/>
                <a:sym typeface="Trebuchet MS"/>
              </a:rPr>
              <a:t>Attend to precision.</a:t>
            </a:r>
          </a:p>
          <a:p>
            <a:pPr marL="514350" indent="-514350">
              <a:lnSpc>
                <a:spcPct val="80000"/>
              </a:lnSpc>
              <a:buClr>
                <a:schemeClr val="accent1"/>
              </a:buClr>
              <a:buSzPct val="79692"/>
              <a:buFont typeface="Trebuchet MS"/>
              <a:buAutoNum type="arabicPeriod"/>
            </a:pPr>
            <a:r>
              <a:rPr lang="en-US" sz="2590" b="1" dirty="0">
                <a:latin typeface="Trebuchet MS"/>
                <a:ea typeface="Trebuchet MS"/>
                <a:cs typeface="Trebuchet MS"/>
                <a:sym typeface="Trebuchet MS"/>
              </a:rPr>
              <a:t>Look for and make use of structure.</a:t>
            </a:r>
          </a:p>
          <a:p>
            <a:pPr marL="514350" indent="-514350">
              <a:lnSpc>
                <a:spcPct val="80000"/>
              </a:lnSpc>
              <a:buClr>
                <a:schemeClr val="accent1"/>
              </a:buClr>
              <a:buSzPct val="79692"/>
              <a:buFont typeface="Trebuchet MS"/>
              <a:buAutoNum type="arabicPeriod"/>
            </a:pPr>
            <a:r>
              <a:rPr lang="en-US" sz="2590" b="1" dirty="0">
                <a:latin typeface="Trebuchet MS"/>
                <a:ea typeface="Trebuchet MS"/>
                <a:cs typeface="Trebuchet MS"/>
                <a:sym typeface="Trebuchet MS"/>
              </a:rPr>
              <a:t>Look for and express regularity in repeated reasoning.</a:t>
            </a:r>
          </a:p>
        </p:txBody>
      </p:sp>
    </p:spTree>
    <p:extLst>
      <p:ext uri="{BB962C8B-B14F-4D97-AF65-F5344CB8AC3E}">
        <p14:creationId xmlns:p14="http://schemas.microsoft.com/office/powerpoint/2010/main" val="324073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
                                            <p:txEl>
                                              <p:pRg st="0" end="0"/>
                                            </p:txEl>
                                          </p:spTgt>
                                        </p:tgtEl>
                                        <p:attrNameLst>
                                          <p:attrName>style.visibility</p:attrName>
                                        </p:attrNameLst>
                                      </p:cBhvr>
                                      <p:to>
                                        <p:strVal val="visible"/>
                                      </p:to>
                                    </p:set>
                                    <p:animEffect transition="in" filter="fade">
                                      <p:cBhvr>
                                        <p:cTn id="7" dur="1000"/>
                                        <p:tgtEl>
                                          <p:spTgt spid="1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6">
                                            <p:txEl>
                                              <p:pRg st="1" end="1"/>
                                            </p:txEl>
                                          </p:spTgt>
                                        </p:tgtEl>
                                        <p:attrNameLst>
                                          <p:attrName>style.visibility</p:attrName>
                                        </p:attrNameLst>
                                      </p:cBhvr>
                                      <p:to>
                                        <p:strVal val="visible"/>
                                      </p:to>
                                    </p:set>
                                    <p:animEffect transition="in" filter="fade">
                                      <p:cBhvr>
                                        <p:cTn id="12" dur="1000"/>
                                        <p:tgtEl>
                                          <p:spTgt spid="1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6">
                                            <p:txEl>
                                              <p:pRg st="2" end="2"/>
                                            </p:txEl>
                                          </p:spTgt>
                                        </p:tgtEl>
                                        <p:attrNameLst>
                                          <p:attrName>style.visibility</p:attrName>
                                        </p:attrNameLst>
                                      </p:cBhvr>
                                      <p:to>
                                        <p:strVal val="visible"/>
                                      </p:to>
                                    </p:set>
                                    <p:animEffect transition="in" filter="fade">
                                      <p:cBhvr>
                                        <p:cTn id="17" dur="1000"/>
                                        <p:tgtEl>
                                          <p:spTgt spid="1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6">
                                            <p:txEl>
                                              <p:pRg st="3" end="3"/>
                                            </p:txEl>
                                          </p:spTgt>
                                        </p:tgtEl>
                                        <p:attrNameLst>
                                          <p:attrName>style.visibility</p:attrName>
                                        </p:attrNameLst>
                                      </p:cBhvr>
                                      <p:to>
                                        <p:strVal val="visible"/>
                                      </p:to>
                                    </p:set>
                                    <p:animEffect transition="in" filter="fade">
                                      <p:cBhvr>
                                        <p:cTn id="22" dur="1000"/>
                                        <p:tgtEl>
                                          <p:spTgt spid="16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6">
                                            <p:txEl>
                                              <p:pRg st="4" end="4"/>
                                            </p:txEl>
                                          </p:spTgt>
                                        </p:tgtEl>
                                        <p:attrNameLst>
                                          <p:attrName>style.visibility</p:attrName>
                                        </p:attrNameLst>
                                      </p:cBhvr>
                                      <p:to>
                                        <p:strVal val="visible"/>
                                      </p:to>
                                    </p:set>
                                    <p:animEffect transition="in" filter="fade">
                                      <p:cBhvr>
                                        <p:cTn id="27" dur="1000"/>
                                        <p:tgtEl>
                                          <p:spTgt spid="16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6">
                                            <p:txEl>
                                              <p:pRg st="5" end="5"/>
                                            </p:txEl>
                                          </p:spTgt>
                                        </p:tgtEl>
                                        <p:attrNameLst>
                                          <p:attrName>style.visibility</p:attrName>
                                        </p:attrNameLst>
                                      </p:cBhvr>
                                      <p:to>
                                        <p:strVal val="visible"/>
                                      </p:to>
                                    </p:set>
                                    <p:animEffect transition="in" filter="fade">
                                      <p:cBhvr>
                                        <p:cTn id="32" dur="1000"/>
                                        <p:tgtEl>
                                          <p:spTgt spid="16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6">
                                            <p:txEl>
                                              <p:pRg st="6" end="6"/>
                                            </p:txEl>
                                          </p:spTgt>
                                        </p:tgtEl>
                                        <p:attrNameLst>
                                          <p:attrName>style.visibility</p:attrName>
                                        </p:attrNameLst>
                                      </p:cBhvr>
                                      <p:to>
                                        <p:strVal val="visible"/>
                                      </p:to>
                                    </p:set>
                                    <p:animEffect transition="in" filter="fade">
                                      <p:cBhvr>
                                        <p:cTn id="37" dur="1000"/>
                                        <p:tgtEl>
                                          <p:spTgt spid="16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6">
                                            <p:txEl>
                                              <p:pRg st="7" end="7"/>
                                            </p:txEl>
                                          </p:spTgt>
                                        </p:tgtEl>
                                        <p:attrNameLst>
                                          <p:attrName>style.visibility</p:attrName>
                                        </p:attrNameLst>
                                      </p:cBhvr>
                                      <p:to>
                                        <p:strVal val="visible"/>
                                      </p:to>
                                    </p:set>
                                    <p:animEffect transition="in" filter="fade">
                                      <p:cBhvr>
                                        <p:cTn id="42" dur="1000"/>
                                        <p:tgtEl>
                                          <p:spTgt spid="16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2133599" y="609600"/>
            <a:ext cx="6347700" cy="1320900"/>
          </a:xfrm>
          <a:prstGeom prst="rect">
            <a:avLst/>
          </a:prstGeom>
        </p:spPr>
        <p:txBody>
          <a:bodyPr vert="horz" wrap="square" lIns="91425" tIns="91425" rIns="91425" bIns="91425" rtlCol="0" anchor="t" anchorCtr="0">
            <a:noAutofit/>
          </a:bodyPr>
          <a:lstStyle/>
          <a:p>
            <a:pPr algn="ctr">
              <a:spcBef>
                <a:spcPts val="0"/>
              </a:spcBef>
            </a:pPr>
            <a:r>
              <a:rPr lang="en-US" dirty="0"/>
              <a:t>Understanding Priority Standards</a:t>
            </a:r>
          </a:p>
        </p:txBody>
      </p:sp>
      <p:sp>
        <p:nvSpPr>
          <p:cNvPr id="173" name="Shape 173"/>
          <p:cNvSpPr txBox="1">
            <a:spLocks noGrp="1"/>
          </p:cNvSpPr>
          <p:nvPr>
            <p:ph type="body" idx="1"/>
          </p:nvPr>
        </p:nvSpPr>
        <p:spPr>
          <a:xfrm>
            <a:off x="2133599" y="2160590"/>
            <a:ext cx="6347700" cy="3880800"/>
          </a:xfrm>
          <a:prstGeom prst="rect">
            <a:avLst/>
          </a:prstGeom>
        </p:spPr>
        <p:txBody>
          <a:bodyPr vert="horz" wrap="square" lIns="91425" tIns="91425" rIns="91425" bIns="91425" rtlCol="0" anchor="t" anchorCtr="0">
            <a:noAutofit/>
          </a:bodyPr>
          <a:lstStyle/>
          <a:p>
            <a:pPr>
              <a:spcBef>
                <a:spcPts val="0"/>
              </a:spcBef>
              <a:buNone/>
            </a:pPr>
            <a:r>
              <a:rPr lang="en-US" b="1" dirty="0"/>
              <a:t>What are Priority Standards?</a:t>
            </a:r>
          </a:p>
          <a:p>
            <a:pPr>
              <a:spcBef>
                <a:spcPts val="0"/>
              </a:spcBef>
              <a:buNone/>
            </a:pPr>
            <a:r>
              <a:rPr lang="en-US" dirty="0"/>
              <a:t>Priority standards are the most essential standards for students to </a:t>
            </a:r>
            <a:r>
              <a:rPr lang="en-US" dirty="0" smtClean="0"/>
              <a:t>master </a:t>
            </a:r>
            <a:r>
              <a:rPr lang="en-US" dirty="0"/>
              <a:t>the most critical outcomes of their learning experience.</a:t>
            </a:r>
          </a:p>
          <a:p>
            <a:pPr>
              <a:spcBef>
                <a:spcPts val="0"/>
              </a:spcBef>
              <a:buNone/>
            </a:pPr>
            <a:r>
              <a:rPr lang="en-US" dirty="0"/>
              <a:t>Priority Standards are “key learnings” that will prepare students for the next grade </a:t>
            </a:r>
            <a:r>
              <a:rPr lang="en-US" dirty="0" smtClean="0"/>
              <a:t>level</a:t>
            </a:r>
          </a:p>
          <a:p>
            <a:pPr>
              <a:spcBef>
                <a:spcPts val="0"/>
              </a:spcBef>
              <a:buNone/>
            </a:pPr>
            <a:endParaRPr lang="en-US" dirty="0"/>
          </a:p>
          <a:p>
            <a:pPr marL="0" indent="0">
              <a:spcBef>
                <a:spcPts val="0"/>
              </a:spcBef>
              <a:buNone/>
            </a:pPr>
            <a:r>
              <a:rPr lang="en-US" b="1" dirty="0"/>
              <a:t>How are Priority Standards determined?</a:t>
            </a:r>
          </a:p>
          <a:p>
            <a:pPr marL="91440" indent="0">
              <a:spcBef>
                <a:spcPts val="0"/>
              </a:spcBef>
              <a:buNone/>
            </a:pPr>
            <a:r>
              <a:rPr lang="en-US" dirty="0"/>
              <a:t>The priority standards were derived from state, and national standards by teams of Prek-12 Dekalb County School District teachers, principals, and instructional coaches.  </a:t>
            </a:r>
          </a:p>
          <a:p>
            <a:pPr marL="91440" indent="0">
              <a:spcBef>
                <a:spcPts val="0"/>
              </a:spcBef>
              <a:buNone/>
            </a:pPr>
            <a:endParaRPr dirty="0"/>
          </a:p>
        </p:txBody>
      </p:sp>
    </p:spTree>
    <p:extLst>
      <p:ext uri="{BB962C8B-B14F-4D97-AF65-F5344CB8AC3E}">
        <p14:creationId xmlns:p14="http://schemas.microsoft.com/office/powerpoint/2010/main" val="918777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a:t>
            </a:r>
            <a:endParaRPr lang="en-US" dirty="0"/>
          </a:p>
        </p:txBody>
      </p:sp>
      <p:sp>
        <p:nvSpPr>
          <p:cNvPr id="3" name="Text Placeholder 2"/>
          <p:cNvSpPr>
            <a:spLocks noGrp="1"/>
          </p:cNvSpPr>
          <p:nvPr>
            <p:ph type="body" idx="1"/>
          </p:nvPr>
        </p:nvSpPr>
        <p:spPr>
          <a:xfrm>
            <a:off x="2133599" y="1444494"/>
            <a:ext cx="6347713" cy="3880773"/>
          </a:xfrm>
        </p:spPr>
        <p:txBody>
          <a:bodyPr>
            <a:normAutofit fontScale="92500"/>
          </a:bodyPr>
          <a:lstStyle/>
          <a:p>
            <a:r>
              <a:rPr lang="en-US" dirty="0" smtClean="0"/>
              <a:t>grade-level </a:t>
            </a:r>
            <a:r>
              <a:rPr lang="en-US" dirty="0"/>
              <a:t>formative performance assessment tasks with accompanying scoring rubrics and discussion of student work samples. They are aligned to the </a:t>
            </a:r>
            <a:r>
              <a:rPr lang="en-US" dirty="0" smtClean="0"/>
              <a:t>Georgia Standards of Excellence.</a:t>
            </a:r>
          </a:p>
          <a:p>
            <a:r>
              <a:rPr lang="en-US" i="1" dirty="0"/>
              <a:t>Performance tasks call for the application of knowledge and skills, not just recall or recognition.</a:t>
            </a:r>
          </a:p>
          <a:p>
            <a:r>
              <a:rPr lang="en-US" i="1" dirty="0"/>
              <a:t>Performance tasks are open-ended and typically do not yield a single, correct </a:t>
            </a:r>
            <a:endParaRPr lang="en-US" i="1" dirty="0" smtClean="0"/>
          </a:p>
          <a:p>
            <a:r>
              <a:rPr lang="en-US" i="1" dirty="0"/>
              <a:t>Performance tasks provide evidence of understanding via </a:t>
            </a:r>
            <a:r>
              <a:rPr lang="en-US" i="1" dirty="0" smtClean="0"/>
              <a:t>transfer</a:t>
            </a:r>
          </a:p>
          <a:p>
            <a:r>
              <a:rPr lang="en-US" i="1" dirty="0"/>
              <a:t>Performance tasks are multi-faceted.</a:t>
            </a:r>
          </a:p>
        </p:txBody>
      </p:sp>
    </p:spTree>
    <p:extLst>
      <p:ext uri="{BB962C8B-B14F-4D97-AF65-F5344CB8AC3E}">
        <p14:creationId xmlns:p14="http://schemas.microsoft.com/office/powerpoint/2010/main" val="4014472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2133599" y="609600"/>
            <a:ext cx="6347712" cy="1320800"/>
          </a:xfrm>
          <a:prstGeom prst="rect">
            <a:avLst/>
          </a:prstGeom>
          <a:noFill/>
          <a:ln>
            <a:noFill/>
          </a:ln>
        </p:spPr>
        <p:txBody>
          <a:bodyPr vert="horz" wrap="square" lIns="91425" tIns="45700" rIns="91425" bIns="45700" rtlCol="0" anchor="t" anchorCtr="0">
            <a:noAutofit/>
          </a:bodyPr>
          <a:lstStyle/>
          <a:p>
            <a:pPr>
              <a:spcBef>
                <a:spcPts val="0"/>
              </a:spcBef>
              <a:buClr>
                <a:schemeClr val="accent1"/>
              </a:buClr>
              <a:buSzPct val="25000"/>
            </a:pPr>
            <a:r>
              <a:rPr lang="en-US" sz="3600" dirty="0">
                <a:solidFill>
                  <a:schemeClr val="tx1"/>
                </a:solidFill>
                <a:latin typeface="Trebuchet MS"/>
                <a:ea typeface="Trebuchet MS"/>
                <a:cs typeface="Trebuchet MS"/>
                <a:sym typeface="Trebuchet MS"/>
              </a:rPr>
              <a:t>Additional Resources</a:t>
            </a:r>
          </a:p>
        </p:txBody>
      </p:sp>
      <p:sp>
        <p:nvSpPr>
          <p:cNvPr id="179" name="Shape 179"/>
          <p:cNvSpPr txBox="1">
            <a:spLocks noGrp="1"/>
          </p:cNvSpPr>
          <p:nvPr>
            <p:ph type="body" idx="1"/>
          </p:nvPr>
        </p:nvSpPr>
        <p:spPr>
          <a:xfrm>
            <a:off x="1981200" y="1303729"/>
            <a:ext cx="6902970" cy="4525963"/>
          </a:xfrm>
          <a:prstGeom prst="rect">
            <a:avLst/>
          </a:prstGeom>
          <a:noFill/>
          <a:ln>
            <a:noFill/>
          </a:ln>
        </p:spPr>
        <p:txBody>
          <a:bodyPr vert="horz" wrap="square" lIns="91425" tIns="45700" rIns="91425" bIns="45700" rtlCol="0" anchor="t" anchorCtr="0">
            <a:noAutofit/>
          </a:bodyPr>
          <a:lstStyle/>
          <a:p>
            <a:pPr>
              <a:lnSpc>
                <a:spcPct val="80000"/>
              </a:lnSpc>
              <a:buClr>
                <a:schemeClr val="accent1"/>
              </a:buClr>
              <a:buSzPct val="79692"/>
              <a:buFont typeface="Noto Sans Symbols"/>
              <a:buChar char="▶"/>
            </a:pPr>
            <a:r>
              <a:rPr lang="en-US" sz="2590" u="sng" dirty="0">
                <a:latin typeface="Trebuchet MS"/>
                <a:ea typeface="Trebuchet MS"/>
                <a:cs typeface="Trebuchet MS"/>
                <a:sym typeface="Trebuchet MS"/>
                <a:hlinkClick r:id="rId3"/>
              </a:rPr>
              <a:t>http://nlvm.usu.edu/en/nav/vlibrary.html</a:t>
            </a:r>
            <a:r>
              <a:rPr lang="en-US" sz="2590" dirty="0">
                <a:latin typeface="Trebuchet MS"/>
                <a:ea typeface="Trebuchet MS"/>
                <a:cs typeface="Trebuchet MS"/>
                <a:sym typeface="Trebuchet MS"/>
              </a:rPr>
              <a:t> - National Library of Virtual Manipulatives – virtual activities corresponding to topics from all grade levels – no registration required</a:t>
            </a:r>
          </a:p>
          <a:p>
            <a:pPr>
              <a:lnSpc>
                <a:spcPct val="80000"/>
              </a:lnSpc>
              <a:buClr>
                <a:schemeClr val="accent1"/>
              </a:buClr>
              <a:buSzPct val="79692"/>
              <a:buFont typeface="Noto Sans Symbols"/>
              <a:buChar char="▶"/>
            </a:pPr>
            <a:r>
              <a:rPr lang="en-US" sz="2590" u="sng" dirty="0">
                <a:latin typeface="Trebuchet MS"/>
                <a:ea typeface="Trebuchet MS"/>
                <a:cs typeface="Trebuchet MS"/>
                <a:sym typeface="Trebuchet MS"/>
                <a:hlinkClick r:id="rId4"/>
              </a:rPr>
              <a:t>www.khanacademy.org</a:t>
            </a:r>
            <a:endParaRPr lang="en-US" sz="2590" dirty="0"/>
          </a:p>
          <a:p>
            <a:pPr>
              <a:lnSpc>
                <a:spcPct val="80000"/>
              </a:lnSpc>
              <a:buClr>
                <a:schemeClr val="accent1"/>
              </a:buClr>
              <a:buSzPct val="79692"/>
              <a:buFont typeface="Noto Sans Symbols"/>
              <a:buChar char="▶"/>
            </a:pPr>
            <a:endParaRPr lang="en-US" sz="2590" u="sng" dirty="0">
              <a:latin typeface="Trebuchet MS"/>
              <a:ea typeface="Trebuchet MS"/>
              <a:cs typeface="Trebuchet MS"/>
              <a:sym typeface="Trebuchet MS"/>
              <a:hlinkClick r:id="rId5"/>
            </a:endParaRPr>
          </a:p>
          <a:p>
            <a:pPr>
              <a:lnSpc>
                <a:spcPct val="80000"/>
              </a:lnSpc>
              <a:buClr>
                <a:schemeClr val="accent1"/>
              </a:buClr>
              <a:buSzPct val="79692"/>
              <a:buFont typeface="Noto Sans Symbols"/>
              <a:buChar char="▶"/>
            </a:pPr>
            <a:r>
              <a:rPr lang="en-US" sz="2590" u="sng" dirty="0">
                <a:latin typeface="Trebuchet MS"/>
                <a:ea typeface="Trebuchet MS"/>
                <a:cs typeface="Trebuchet MS"/>
                <a:sym typeface="Trebuchet MS"/>
                <a:hlinkClick r:id="rId5"/>
              </a:rPr>
              <a:t>www.virtualnerd.com</a:t>
            </a:r>
            <a:r>
              <a:rPr lang="en-US" sz="2590" dirty="0">
                <a:latin typeface="Trebuchet MS"/>
                <a:ea typeface="Trebuchet MS"/>
                <a:cs typeface="Trebuchet MS"/>
                <a:sym typeface="Trebuchet MS"/>
              </a:rPr>
              <a:t> (from Pearson Education), and </a:t>
            </a:r>
          </a:p>
          <a:p>
            <a:pPr>
              <a:lnSpc>
                <a:spcPct val="80000"/>
              </a:lnSpc>
              <a:buClr>
                <a:schemeClr val="accent1"/>
              </a:buClr>
              <a:buSzPct val="79692"/>
              <a:buFont typeface="Noto Sans Symbols"/>
              <a:buChar char="▶"/>
            </a:pPr>
            <a:endParaRPr lang="en-US" sz="2590" dirty="0"/>
          </a:p>
          <a:p>
            <a:pPr>
              <a:lnSpc>
                <a:spcPct val="80000"/>
              </a:lnSpc>
              <a:buClr>
                <a:schemeClr val="accent1"/>
              </a:buClr>
              <a:buSzPct val="79692"/>
              <a:buFont typeface="Noto Sans Symbols"/>
              <a:buChar char="▶"/>
            </a:pPr>
            <a:r>
              <a:rPr lang="en-US" sz="2590" u="sng" dirty="0">
                <a:latin typeface="Trebuchet MS"/>
                <a:ea typeface="Trebuchet MS"/>
                <a:cs typeface="Trebuchet MS"/>
                <a:sym typeface="Trebuchet MS"/>
              </a:rPr>
              <a:t>www.ck12.org</a:t>
            </a:r>
            <a:r>
              <a:rPr lang="en-US" sz="2590" dirty="0">
                <a:latin typeface="Trebuchet MS"/>
                <a:ea typeface="Trebuchet MS"/>
                <a:cs typeface="Trebuchet MS"/>
                <a:sym typeface="Trebuchet MS"/>
              </a:rPr>
              <a:t> – explanations for most math topics</a:t>
            </a:r>
          </a:p>
          <a:p>
            <a:pPr marL="0" indent="0">
              <a:lnSpc>
                <a:spcPct val="80000"/>
              </a:lnSpc>
              <a:buClr>
                <a:schemeClr val="accent1"/>
              </a:buClr>
              <a:buSzPct val="25000"/>
              <a:buNone/>
            </a:pPr>
            <a:endParaRPr sz="2590" dirty="0">
              <a:solidFill>
                <a:srgbClr val="3F3F3F"/>
              </a:solidFill>
              <a:latin typeface="Trebuchet MS"/>
              <a:ea typeface="Trebuchet MS"/>
              <a:cs typeface="Trebuchet MS"/>
              <a:sym typeface="Trebuchet MS"/>
            </a:endParaRPr>
          </a:p>
          <a:p>
            <a:pPr>
              <a:lnSpc>
                <a:spcPct val="80000"/>
              </a:lnSpc>
              <a:buClr>
                <a:schemeClr val="accent1"/>
              </a:buClr>
              <a:buSzPct val="78352"/>
              <a:buNone/>
            </a:pPr>
            <a:endParaRPr sz="1665" dirty="0">
              <a:solidFill>
                <a:srgbClr val="3F3F3F"/>
              </a:solidFill>
              <a:latin typeface="Trebuchet MS"/>
              <a:ea typeface="Trebuchet MS"/>
              <a:cs typeface="Trebuchet MS"/>
              <a:sym typeface="Trebuchet MS"/>
            </a:endParaRPr>
          </a:p>
        </p:txBody>
      </p:sp>
      <p:sp>
        <p:nvSpPr>
          <p:cNvPr id="3" name="Rectangle 2"/>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4" name="Rectangle 3"/>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
        <p:nvSpPr>
          <p:cNvPr id="5" name="Rectangle 4"/>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Tree>
    <p:extLst>
      <p:ext uri="{BB962C8B-B14F-4D97-AF65-F5344CB8AC3E}">
        <p14:creationId xmlns:p14="http://schemas.microsoft.com/office/powerpoint/2010/main" val="3006719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End of Course test</a:t>
            </a:r>
            <a:endParaRPr lang="en-US" dirty="0"/>
          </a:p>
        </p:txBody>
      </p:sp>
      <p:sp>
        <p:nvSpPr>
          <p:cNvPr id="3" name="Text Placeholder 2"/>
          <p:cNvSpPr>
            <a:spLocks noGrp="1"/>
          </p:cNvSpPr>
          <p:nvPr>
            <p:ph type="body" idx="1"/>
          </p:nvPr>
        </p:nvSpPr>
        <p:spPr/>
        <p:txBody>
          <a:bodyPr/>
          <a:lstStyle/>
          <a:p>
            <a:r>
              <a:rPr lang="en-US" dirty="0" smtClean="0"/>
              <a:t>Physical Science</a:t>
            </a:r>
            <a:endParaRPr lang="en-US" dirty="0"/>
          </a:p>
        </p:txBody>
      </p:sp>
      <p:sp>
        <p:nvSpPr>
          <p:cNvPr id="4" name="Content Placeholder 3"/>
          <p:cNvSpPr>
            <a:spLocks noGrp="1"/>
          </p:cNvSpPr>
          <p:nvPr>
            <p:ph sz="half" idx="2"/>
          </p:nvPr>
        </p:nvSpPr>
        <p:spPr/>
        <p:txBody>
          <a:bodyPr/>
          <a:lstStyle/>
          <a:p>
            <a:r>
              <a:rPr lang="en-US" dirty="0" smtClean="0"/>
              <a:t>1%-Beginning Learner</a:t>
            </a:r>
          </a:p>
          <a:p>
            <a:r>
              <a:rPr lang="en-US" dirty="0" smtClean="0"/>
              <a:t>5%-Developing Learner</a:t>
            </a:r>
          </a:p>
          <a:p>
            <a:r>
              <a:rPr lang="en-US" dirty="0" smtClean="0"/>
              <a:t>45%-Proficient Learner</a:t>
            </a:r>
          </a:p>
          <a:p>
            <a:r>
              <a:rPr lang="en-US" dirty="0" smtClean="0"/>
              <a:t>50%-Distinguished Learner</a:t>
            </a:r>
            <a:endParaRPr lang="en-US" dirty="0"/>
          </a:p>
        </p:txBody>
      </p:sp>
      <p:sp>
        <p:nvSpPr>
          <p:cNvPr id="5" name="Text Placeholder 4"/>
          <p:cNvSpPr>
            <a:spLocks noGrp="1"/>
          </p:cNvSpPr>
          <p:nvPr>
            <p:ph type="body" sz="quarter" idx="3"/>
          </p:nvPr>
        </p:nvSpPr>
        <p:spPr/>
        <p:txBody>
          <a:bodyPr/>
          <a:lstStyle/>
          <a:p>
            <a:r>
              <a:rPr lang="en-US" dirty="0" smtClean="0"/>
              <a:t>Coordinate Algebra</a:t>
            </a:r>
            <a:endParaRPr lang="en-US" dirty="0"/>
          </a:p>
        </p:txBody>
      </p:sp>
      <p:sp>
        <p:nvSpPr>
          <p:cNvPr id="6" name="Content Placeholder 5"/>
          <p:cNvSpPr>
            <a:spLocks noGrp="1"/>
          </p:cNvSpPr>
          <p:nvPr>
            <p:ph sz="quarter" idx="4"/>
          </p:nvPr>
        </p:nvSpPr>
        <p:spPr/>
        <p:txBody>
          <a:bodyPr/>
          <a:lstStyle/>
          <a:p>
            <a:r>
              <a:rPr lang="en-US" dirty="0" smtClean="0"/>
              <a:t>3% Developing Learner</a:t>
            </a:r>
          </a:p>
          <a:p>
            <a:r>
              <a:rPr lang="en-US" dirty="0" smtClean="0"/>
              <a:t>31% Proficient Learner</a:t>
            </a:r>
          </a:p>
          <a:p>
            <a:r>
              <a:rPr lang="en-US" dirty="0" smtClean="0"/>
              <a:t>66% Distinguished Learner</a:t>
            </a:r>
          </a:p>
          <a:p>
            <a:endParaRPr lang="en-US" dirty="0"/>
          </a:p>
        </p:txBody>
      </p:sp>
    </p:spTree>
    <p:extLst>
      <p:ext uri="{BB962C8B-B14F-4D97-AF65-F5344CB8AC3E}">
        <p14:creationId xmlns:p14="http://schemas.microsoft.com/office/powerpoint/2010/main" val="3514707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Science at Peachtree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35938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 Overview</a:t>
            </a:r>
          </a:p>
        </p:txBody>
      </p:sp>
      <p:sp>
        <p:nvSpPr>
          <p:cNvPr id="3" name="Content Placeholder 2"/>
          <p:cNvSpPr>
            <a:spLocks noGrp="1"/>
          </p:cNvSpPr>
          <p:nvPr>
            <p:ph idx="1"/>
          </p:nvPr>
        </p:nvSpPr>
        <p:spPr/>
        <p:txBody>
          <a:bodyPr vert="horz" lIns="91440" tIns="45720" rIns="91440" bIns="45720" rtlCol="0" anchor="t">
            <a:normAutofit/>
          </a:bodyPr>
          <a:lstStyle/>
          <a:p>
            <a:r>
              <a:rPr lang="en-US" sz="2800" dirty="0"/>
              <a:t>DCSD has released a new curriculum to enhance our teaching and improve student learning. </a:t>
            </a:r>
          </a:p>
          <a:p>
            <a:pPr>
              <a:buClr>
                <a:srgbClr val="8AD0D6"/>
              </a:buClr>
            </a:pPr>
            <a:r>
              <a:rPr lang="en-US" sz="2800" dirty="0"/>
              <a:t>There are 6 units for each grade level. </a:t>
            </a:r>
          </a:p>
          <a:p>
            <a:pPr>
              <a:buClr>
                <a:srgbClr val="8AD0D6"/>
              </a:buClr>
            </a:pPr>
            <a:r>
              <a:rPr lang="en-US" sz="2800" dirty="0"/>
              <a:t>The curriculum has pre and post assessments built into it. </a:t>
            </a:r>
          </a:p>
          <a:p>
            <a:pPr>
              <a:buClr>
                <a:srgbClr val="8AD0D6"/>
              </a:buClr>
            </a:pPr>
            <a:r>
              <a:rPr lang="en-US" sz="2800" dirty="0"/>
              <a:t>There are performance tasks associated with each unit. </a:t>
            </a:r>
          </a:p>
        </p:txBody>
      </p:sp>
    </p:spTree>
    <p:extLst>
      <p:ext uri="{BB962C8B-B14F-4D97-AF65-F5344CB8AC3E}">
        <p14:creationId xmlns:p14="http://schemas.microsoft.com/office/powerpoint/2010/main" val="2577619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Standards</a:t>
            </a:r>
          </a:p>
        </p:txBody>
      </p:sp>
      <p:sp>
        <p:nvSpPr>
          <p:cNvPr id="3" name="Content Placeholder 2"/>
          <p:cNvSpPr>
            <a:spLocks noGrp="1"/>
          </p:cNvSpPr>
          <p:nvPr>
            <p:ph idx="1"/>
          </p:nvPr>
        </p:nvSpPr>
        <p:spPr/>
        <p:txBody>
          <a:bodyPr vert="horz" lIns="91440" tIns="45720" rIns="91440" bIns="45720" rtlCol="0" anchor="t">
            <a:normAutofit/>
          </a:bodyPr>
          <a:lstStyle/>
          <a:p>
            <a:pPr>
              <a:buClr>
                <a:srgbClr val="8AD0D6"/>
              </a:buClr>
            </a:pPr>
            <a:r>
              <a:rPr lang="en-US" sz="2800" dirty="0"/>
              <a:t>The new standards support a curriculum that creates a higher-order learning environment. </a:t>
            </a:r>
          </a:p>
          <a:p>
            <a:pPr>
              <a:buClr>
                <a:srgbClr val="8AD0D6"/>
              </a:buClr>
            </a:pPr>
            <a:r>
              <a:rPr lang="en-US" sz="2800" dirty="0"/>
              <a:t>We have priority and supporting standards.</a:t>
            </a:r>
          </a:p>
          <a:p>
            <a:pPr lvl="1">
              <a:buClr>
                <a:srgbClr val="8AD0D6"/>
              </a:buClr>
            </a:pPr>
            <a:r>
              <a:rPr lang="en-US" sz="2600" dirty="0"/>
              <a:t>S6E1. </a:t>
            </a:r>
            <a:r>
              <a:rPr lang="en-US" sz="2600" b="1" dirty="0"/>
              <a:t>OBTAIN</a:t>
            </a:r>
            <a:r>
              <a:rPr lang="en-US" sz="2600" dirty="0"/>
              <a:t>, </a:t>
            </a:r>
            <a:r>
              <a:rPr lang="en-US" sz="2600" b="1" dirty="0"/>
              <a:t>EVALUATE</a:t>
            </a:r>
            <a:r>
              <a:rPr lang="en-US" sz="2600" dirty="0"/>
              <a:t>, and </a:t>
            </a:r>
            <a:r>
              <a:rPr lang="en-US" sz="2600" b="1" dirty="0"/>
              <a:t>COMMUNICATE</a:t>
            </a:r>
            <a:r>
              <a:rPr lang="en-US" sz="2600" dirty="0"/>
              <a:t> </a:t>
            </a:r>
            <a:r>
              <a:rPr lang="en-US" sz="2600" u="sng" dirty="0"/>
              <a:t>information about current scientific views of the universe and how those views evolved</a:t>
            </a:r>
            <a:r>
              <a:rPr lang="en-US" sz="2600" dirty="0"/>
              <a:t>.</a:t>
            </a:r>
            <a:endParaRPr dirty="0"/>
          </a:p>
          <a:p>
            <a:pPr marL="457200" lvl="1" indent="0">
              <a:buClr>
                <a:srgbClr val="8AD0D6"/>
              </a:buClr>
              <a:buNone/>
            </a:pPr>
            <a:r>
              <a:rPr lang="en-US" dirty="0">
                <a:latin typeface="+mj-ea"/>
                <a:cs typeface="+mj-ea"/>
              </a:rPr>
              <a:t/>
            </a:r>
            <a:br>
              <a:rPr lang="en-US" dirty="0">
                <a:latin typeface="+mj-ea"/>
                <a:cs typeface="+mj-ea"/>
              </a:rPr>
            </a:br>
            <a:endParaRPr lang="en-US" dirty="0"/>
          </a:p>
          <a:p>
            <a:pPr lvl="1">
              <a:buClr>
                <a:srgbClr val="8AD0D6"/>
              </a:buClr>
            </a:pPr>
            <a:endParaRPr lang="en-US" sz="2600" dirty="0"/>
          </a:p>
        </p:txBody>
      </p:sp>
    </p:spTree>
    <p:extLst>
      <p:ext uri="{BB962C8B-B14F-4D97-AF65-F5344CB8AC3E}">
        <p14:creationId xmlns:p14="http://schemas.microsoft.com/office/powerpoint/2010/main" val="1469996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Standards Continued</a:t>
            </a:r>
          </a:p>
        </p:txBody>
      </p:sp>
      <p:sp>
        <p:nvSpPr>
          <p:cNvPr id="3" name="Content Placeholder 2"/>
          <p:cNvSpPr>
            <a:spLocks noGrp="1"/>
          </p:cNvSpPr>
          <p:nvPr>
            <p:ph idx="1"/>
          </p:nvPr>
        </p:nvSpPr>
        <p:spPr/>
        <p:txBody>
          <a:bodyPr vert="horz" lIns="91440" tIns="45720" rIns="91440" bIns="45720" rtlCol="0" anchor="t">
            <a:normAutofit lnSpcReduction="10000"/>
          </a:bodyPr>
          <a:lstStyle/>
          <a:p>
            <a:pPr lvl="1">
              <a:buClr>
                <a:srgbClr val="8AD0D6"/>
              </a:buClr>
            </a:pPr>
            <a:r>
              <a:rPr lang="en-US" sz="2600" dirty="0"/>
              <a:t>Here are examples of supporting standards:</a:t>
            </a:r>
          </a:p>
          <a:p>
            <a:pPr lvl="2">
              <a:buClr>
                <a:srgbClr val="8AD0D6"/>
              </a:buClr>
            </a:pPr>
            <a:r>
              <a:rPr lang="en-US" sz="2400" dirty="0"/>
              <a:t> </a:t>
            </a:r>
            <a:r>
              <a:rPr lang="en-US" sz="2400" b="1" dirty="0"/>
              <a:t>DEVELOP </a:t>
            </a:r>
            <a:r>
              <a:rPr lang="en-US" sz="2400" dirty="0"/>
              <a:t>a model to represent the position of the solar system in the Milky Way galaxy and in the known universe.</a:t>
            </a:r>
          </a:p>
          <a:p>
            <a:pPr lvl="2">
              <a:buClr>
                <a:srgbClr val="8AD0D6"/>
              </a:buClr>
            </a:pPr>
            <a:r>
              <a:rPr lang="en-US" sz="2400" b="1" dirty="0">
                <a:latin typeface="Century Gothic"/>
                <a:cs typeface="+mj-ea"/>
              </a:rPr>
              <a:t>c. CONSTRUCT</a:t>
            </a:r>
            <a:r>
              <a:rPr lang="en-US" sz="2400" dirty="0">
                <a:latin typeface="Century Gothic"/>
                <a:cs typeface="+mj-ea"/>
              </a:rPr>
              <a:t> an </a:t>
            </a:r>
            <a:r>
              <a:rPr lang="en-US" sz="2400" u="sng" dirty="0">
                <a:latin typeface="Century Gothic"/>
                <a:cs typeface="+mj-ea"/>
              </a:rPr>
              <a:t>argument that systems of the body (Cardiovascular, Excretory, Digestive, Respiratory, Muscular, Nervous, and Immune) interact with one another to carry out life processes</a:t>
            </a:r>
            <a:r>
              <a:rPr lang="en-US" sz="2400" dirty="0">
                <a:latin typeface="Century Gothic"/>
                <a:cs typeface="+mj-ea"/>
              </a:rPr>
              <a:t>.</a:t>
            </a:r>
          </a:p>
          <a:p>
            <a:pPr marL="457200" lvl="1" indent="0">
              <a:buClr>
                <a:srgbClr val="8AD0D6"/>
              </a:buClr>
              <a:buNone/>
            </a:pPr>
            <a:r>
              <a:rPr lang="en-US" dirty="0">
                <a:latin typeface="+mj-ea"/>
                <a:cs typeface="+mj-ea"/>
              </a:rPr>
              <a:t/>
            </a:r>
            <a:br>
              <a:rPr lang="en-US" dirty="0">
                <a:latin typeface="+mj-ea"/>
                <a:cs typeface="+mj-ea"/>
              </a:rPr>
            </a:br>
            <a:endParaRPr lang="en-US" dirty="0"/>
          </a:p>
          <a:p>
            <a:pPr lvl="1">
              <a:buClr>
                <a:srgbClr val="8AD0D6"/>
              </a:buClr>
            </a:pPr>
            <a:endParaRPr lang="en-US" sz="2600" dirty="0"/>
          </a:p>
        </p:txBody>
      </p:sp>
    </p:spTree>
    <p:extLst>
      <p:ext uri="{BB962C8B-B14F-4D97-AF65-F5344CB8AC3E}">
        <p14:creationId xmlns:p14="http://schemas.microsoft.com/office/powerpoint/2010/main" val="2931222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a Performance Task</a:t>
            </a:r>
          </a:p>
        </p:txBody>
      </p:sp>
      <p:sp>
        <p:nvSpPr>
          <p:cNvPr id="3" name="Content Placeholder 2"/>
          <p:cNvSpPr>
            <a:spLocks noGrp="1"/>
          </p:cNvSpPr>
          <p:nvPr>
            <p:ph idx="1"/>
          </p:nvPr>
        </p:nvSpPr>
        <p:spPr/>
        <p:txBody>
          <a:bodyPr vert="horz" lIns="91440" tIns="45720" rIns="91440" bIns="45720" rtlCol="0" anchor="t">
            <a:normAutofit/>
          </a:bodyPr>
          <a:lstStyle/>
          <a:p>
            <a:r>
              <a:rPr lang="en-US" b="1" dirty="0"/>
              <a:t>Opening Phenomenon:</a:t>
            </a:r>
            <a:r>
              <a:rPr lang="en-US" dirty="0"/>
              <a:t> When a “naked” egg, an egg with the shell removed, is placed in sugar water the egg will shrink. However a naked egg placed in water (faucet or bottle) will grow or get larger. What makes the eggs act in this manner? Other materials such as red blood cells, grapes, potatoes, carrots, and lettuce leaves act in the same manner when placed in these different types of liquids as well.</a:t>
            </a:r>
          </a:p>
        </p:txBody>
      </p:sp>
    </p:spTree>
    <p:extLst>
      <p:ext uri="{BB962C8B-B14F-4D97-AF65-F5344CB8AC3E}">
        <p14:creationId xmlns:p14="http://schemas.microsoft.com/office/powerpoint/2010/main" val="24734247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STEM Academy</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Available to any 8th grade student. </a:t>
            </a:r>
          </a:p>
          <a:p>
            <a:pPr>
              <a:buClr>
                <a:srgbClr val="8AD0D6"/>
              </a:buClr>
            </a:pPr>
            <a:r>
              <a:rPr lang="en-US" dirty="0"/>
              <a:t>Has 5 core classes – math, science, Georgia history, ELA, and engineering. </a:t>
            </a:r>
          </a:p>
          <a:p>
            <a:pPr>
              <a:buClr>
                <a:srgbClr val="8AD0D6"/>
              </a:buClr>
            </a:pPr>
            <a:r>
              <a:rPr lang="en-US" dirty="0"/>
              <a:t>It is possible for students to exit the academy with 4 high school credits:</a:t>
            </a:r>
          </a:p>
          <a:p>
            <a:pPr lvl="1">
              <a:buClr>
                <a:srgbClr val="8AD0D6"/>
              </a:buClr>
            </a:pPr>
            <a:r>
              <a:rPr lang="en-US" dirty="0"/>
              <a:t>Accelerated math (EOC)</a:t>
            </a:r>
          </a:p>
          <a:p>
            <a:pPr lvl="1">
              <a:buClr>
                <a:srgbClr val="8AD0D6"/>
              </a:buClr>
            </a:pPr>
            <a:r>
              <a:rPr lang="en-US" dirty="0"/>
              <a:t>Accelerated physical science (EOC)</a:t>
            </a:r>
          </a:p>
          <a:p>
            <a:pPr lvl="1">
              <a:buClr>
                <a:srgbClr val="8AD0D6"/>
              </a:buClr>
            </a:pPr>
            <a:r>
              <a:rPr lang="en-US" dirty="0"/>
              <a:t>Engineering</a:t>
            </a:r>
          </a:p>
          <a:p>
            <a:pPr lvl="1">
              <a:buClr>
                <a:srgbClr val="8AD0D6"/>
              </a:buClr>
            </a:pPr>
            <a:r>
              <a:rPr lang="en-US" dirty="0"/>
              <a:t>Foreign Language</a:t>
            </a:r>
          </a:p>
          <a:p>
            <a:pPr>
              <a:buClr>
                <a:srgbClr val="8AD0D6"/>
              </a:buClr>
            </a:pPr>
            <a:r>
              <a:rPr lang="en-US" dirty="0"/>
              <a:t>Teachers have flexibility in control of the schedule. </a:t>
            </a:r>
          </a:p>
        </p:txBody>
      </p:sp>
    </p:spTree>
    <p:extLst>
      <p:ext uri="{BB962C8B-B14F-4D97-AF65-F5344CB8AC3E}">
        <p14:creationId xmlns:p14="http://schemas.microsoft.com/office/powerpoint/2010/main" val="4154003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Targeted Assistance</a:t>
            </a:r>
            <a:endParaRPr lang="en-US" dirty="0"/>
          </a:p>
        </p:txBody>
      </p:sp>
      <p:sp>
        <p:nvSpPr>
          <p:cNvPr id="3" name="Subtitle 2"/>
          <p:cNvSpPr>
            <a:spLocks noGrp="1"/>
          </p:cNvSpPr>
          <p:nvPr>
            <p:ph type="subTitle" idx="1"/>
          </p:nvPr>
        </p:nvSpPr>
        <p:spPr/>
        <p:txBody>
          <a:bodyPr>
            <a:normAutofit lnSpcReduction="10000"/>
          </a:bodyPr>
          <a:lstStyle/>
          <a:p>
            <a:pPr algn="ctr"/>
            <a:r>
              <a:rPr lang="en-US" sz="5400" dirty="0" smtClean="0"/>
              <a:t>Title I</a:t>
            </a:r>
            <a:endParaRPr lang="en-US" sz="5400" dirty="0"/>
          </a:p>
        </p:txBody>
      </p:sp>
    </p:spTree>
    <p:extLst>
      <p:ext uri="{BB962C8B-B14F-4D97-AF65-F5344CB8AC3E}">
        <p14:creationId xmlns:p14="http://schemas.microsoft.com/office/powerpoint/2010/main" val="1533422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are schools identified as TA Title I	</a:t>
            </a:r>
            <a:endParaRPr lang="en-US" dirty="0"/>
          </a:p>
        </p:txBody>
      </p:sp>
      <p:sp>
        <p:nvSpPr>
          <p:cNvPr id="3" name="Content Placeholder 2"/>
          <p:cNvSpPr>
            <a:spLocks noGrp="1"/>
          </p:cNvSpPr>
          <p:nvPr>
            <p:ph sz="half" idx="1"/>
          </p:nvPr>
        </p:nvSpPr>
        <p:spPr/>
        <p:txBody>
          <a:bodyPr/>
          <a:lstStyle/>
          <a:p>
            <a:r>
              <a:rPr lang="en-US" dirty="0" smtClean="0"/>
              <a:t>Schools are identified by the Free and Reduced (ED-Economically Disadvantaged) lunch percentage</a:t>
            </a:r>
          </a:p>
          <a:p>
            <a:r>
              <a:rPr lang="en-US" dirty="0" smtClean="0"/>
              <a:t>2017 Peachtree was 36.28%</a:t>
            </a:r>
          </a:p>
          <a:p>
            <a:r>
              <a:rPr lang="en-US" dirty="0" smtClean="0"/>
              <a:t>This number determines funding for the 2018 school year.  $169,957.74</a:t>
            </a:r>
          </a:p>
        </p:txBody>
      </p:sp>
      <p:sp>
        <p:nvSpPr>
          <p:cNvPr id="4" name="Content Placeholder 3"/>
          <p:cNvSpPr>
            <a:spLocks noGrp="1"/>
          </p:cNvSpPr>
          <p:nvPr>
            <p:ph sz="half" idx="2"/>
          </p:nvPr>
        </p:nvSpPr>
        <p:spPr/>
        <p:txBody>
          <a:bodyPr/>
          <a:lstStyle/>
          <a:p>
            <a:r>
              <a:rPr lang="en-US" dirty="0" smtClean="0"/>
              <a:t>ED status does </a:t>
            </a:r>
            <a:r>
              <a:rPr lang="en-US" u="sng" dirty="0" smtClean="0"/>
              <a:t>not</a:t>
            </a:r>
            <a:r>
              <a:rPr lang="en-US" dirty="0" smtClean="0"/>
              <a:t> identify TA Title I students.</a:t>
            </a:r>
            <a:endParaRPr lang="en-US" dirty="0"/>
          </a:p>
        </p:txBody>
      </p:sp>
    </p:spTree>
    <p:extLst>
      <p:ext uri="{BB962C8B-B14F-4D97-AF65-F5344CB8AC3E}">
        <p14:creationId xmlns:p14="http://schemas.microsoft.com/office/powerpoint/2010/main" val="41121580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are TA Title I students and Teachers identified</a:t>
            </a:r>
            <a:endParaRPr lang="en-US" dirty="0"/>
          </a:p>
        </p:txBody>
      </p:sp>
      <p:sp>
        <p:nvSpPr>
          <p:cNvPr id="3" name="Content Placeholder 2"/>
          <p:cNvSpPr>
            <a:spLocks noGrp="1"/>
          </p:cNvSpPr>
          <p:nvPr>
            <p:ph sz="half" idx="1"/>
          </p:nvPr>
        </p:nvSpPr>
        <p:spPr/>
        <p:txBody>
          <a:bodyPr/>
          <a:lstStyle/>
          <a:p>
            <a:r>
              <a:rPr lang="en-US" dirty="0" smtClean="0"/>
              <a:t>Students are identified by a Selection Composite Measure</a:t>
            </a:r>
          </a:p>
          <a:p>
            <a:r>
              <a:rPr lang="en-US" dirty="0" smtClean="0"/>
              <a:t>Two Measures are used</a:t>
            </a:r>
          </a:p>
          <a:p>
            <a:pPr lvl="1"/>
            <a:r>
              <a:rPr lang="en-US" dirty="0" smtClean="0"/>
              <a:t>Retention</a:t>
            </a:r>
          </a:p>
          <a:p>
            <a:pPr lvl="1"/>
            <a:r>
              <a:rPr lang="en-US" dirty="0" smtClean="0"/>
              <a:t>Academic progress</a:t>
            </a:r>
          </a:p>
          <a:p>
            <a:pPr lvl="2"/>
            <a:r>
              <a:rPr lang="en-US" dirty="0" smtClean="0"/>
              <a:t>Fall MAP assessment &lt;21%</a:t>
            </a:r>
          </a:p>
          <a:p>
            <a:pPr lvl="2"/>
            <a:r>
              <a:rPr lang="en-US" dirty="0" smtClean="0"/>
              <a:t>Beginning Learner on 2017 EOG</a:t>
            </a:r>
            <a:endParaRPr lang="en-US" dirty="0"/>
          </a:p>
        </p:txBody>
      </p:sp>
      <p:sp>
        <p:nvSpPr>
          <p:cNvPr id="4" name="Content Placeholder 3"/>
          <p:cNvSpPr>
            <a:spLocks noGrp="1"/>
          </p:cNvSpPr>
          <p:nvPr>
            <p:ph sz="half" idx="2"/>
          </p:nvPr>
        </p:nvSpPr>
        <p:spPr/>
        <p:txBody>
          <a:bodyPr/>
          <a:lstStyle/>
          <a:p>
            <a:r>
              <a:rPr lang="en-US" dirty="0" smtClean="0"/>
              <a:t>All 1574 students will be assessed and placed in rank order.</a:t>
            </a:r>
          </a:p>
          <a:p>
            <a:r>
              <a:rPr lang="en-US" dirty="0" smtClean="0"/>
              <a:t>Teachers that work with a TA Title I student will be provided additional support.</a:t>
            </a:r>
          </a:p>
          <a:p>
            <a:r>
              <a:rPr lang="en-US" dirty="0" smtClean="0"/>
              <a:t>TA goals and list of expenditures are in the School Consolidated Improvement Plan.</a:t>
            </a:r>
            <a:endParaRPr lang="en-US" dirty="0"/>
          </a:p>
        </p:txBody>
      </p:sp>
    </p:spTree>
    <p:extLst>
      <p:ext uri="{BB962C8B-B14F-4D97-AF65-F5344CB8AC3E}">
        <p14:creationId xmlns:p14="http://schemas.microsoft.com/office/powerpoint/2010/main" val="3519587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for 2017-2018 school year</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Math</a:t>
            </a:r>
          </a:p>
          <a:p>
            <a:pPr lvl="1"/>
            <a:r>
              <a:rPr lang="en-US" dirty="0" smtClean="0"/>
              <a:t>By the end of the 2017-2018 school year, we will improve the student mastery of academically rigorous leaning standards in Math as measured by : Increase of the percentage of students scoring proficient or higher on the Math GA Milestones EOG by 2%, meeting state and subgroups performance targets for Hispanic and economically disadvantaged students, meeting or exceeding mean expected growth projection for Math RIT scores on the MAP assessment, and Increase the percent of English Learners with positive movement from one Performance Band to a higher Performance Band as measured by the ACCESS. 2017-79%</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English/Language Arts</a:t>
            </a:r>
          </a:p>
          <a:p>
            <a:pPr lvl="1"/>
            <a:r>
              <a:rPr lang="en-US" dirty="0" smtClean="0"/>
              <a:t>By the end of the 2017-2018 school year, we will improve the student mastery of academically rigorous leaning standards in ELA as measured by : Increase of the percentage of students scoring proficient or higher on the ELA GA Milestones EOG by 2%, meeting state and subgroups performance targets for Hispanic and economically disadvantaged students, meeting or exceeding mean expected growth projection for Math RIT scores on the MAP assessment, and Increase the percent of English Learners with positive movement from one Performance Band to a higher Performance Band as measured by the ACCESS. 2017-81%</a:t>
            </a:r>
            <a:endParaRPr lang="en-US" dirty="0"/>
          </a:p>
        </p:txBody>
      </p:sp>
    </p:spTree>
    <p:extLst>
      <p:ext uri="{BB962C8B-B14F-4D97-AF65-F5344CB8AC3E}">
        <p14:creationId xmlns:p14="http://schemas.microsoft.com/office/powerpoint/2010/main" val="232912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Fall MAP Assessment</a:t>
            </a:r>
            <a:endParaRPr lang="en-US" dirty="0"/>
          </a:p>
        </p:txBody>
      </p:sp>
      <p:sp>
        <p:nvSpPr>
          <p:cNvPr id="3" name="Text Placeholder 2"/>
          <p:cNvSpPr>
            <a:spLocks noGrp="1"/>
          </p:cNvSpPr>
          <p:nvPr>
            <p:ph type="body" idx="1"/>
          </p:nvPr>
        </p:nvSpPr>
        <p:spPr/>
        <p:txBody>
          <a:bodyPr/>
          <a:lstStyle/>
          <a:p>
            <a:pPr algn="ctr"/>
            <a:r>
              <a:rPr lang="en-US" dirty="0" smtClean="0"/>
              <a:t>Reading</a:t>
            </a:r>
            <a:endParaRPr lang="en-US" dirty="0"/>
          </a:p>
        </p:txBody>
      </p:sp>
      <p:sp>
        <p:nvSpPr>
          <p:cNvPr id="4" name="Content Placeholder 3"/>
          <p:cNvSpPr>
            <a:spLocks noGrp="1"/>
          </p:cNvSpPr>
          <p:nvPr>
            <p:ph sz="half" idx="2"/>
          </p:nvPr>
        </p:nvSpPr>
        <p:spPr/>
        <p:txBody>
          <a:bodyPr/>
          <a:lstStyle/>
          <a:p>
            <a:r>
              <a:rPr lang="en-US" dirty="0" smtClean="0"/>
              <a:t>17% Below 21 percentile</a:t>
            </a:r>
          </a:p>
          <a:p>
            <a:r>
              <a:rPr lang="en-US" dirty="0" smtClean="0"/>
              <a:t>13% 21-40 percentile</a:t>
            </a:r>
          </a:p>
          <a:p>
            <a:r>
              <a:rPr lang="en-US" dirty="0" smtClean="0"/>
              <a:t>18% 41-60 percentile-Average</a:t>
            </a:r>
          </a:p>
          <a:p>
            <a:r>
              <a:rPr lang="en-US" dirty="0" smtClean="0"/>
              <a:t>25% 61-80 percentile</a:t>
            </a:r>
          </a:p>
          <a:p>
            <a:r>
              <a:rPr lang="en-US" dirty="0" smtClean="0"/>
              <a:t>27% greater than 80 percentile</a:t>
            </a:r>
            <a:endParaRPr lang="en-US" dirty="0"/>
          </a:p>
        </p:txBody>
      </p:sp>
      <p:sp>
        <p:nvSpPr>
          <p:cNvPr id="5" name="Text Placeholder 4"/>
          <p:cNvSpPr>
            <a:spLocks noGrp="1"/>
          </p:cNvSpPr>
          <p:nvPr>
            <p:ph type="body" sz="quarter" idx="3"/>
          </p:nvPr>
        </p:nvSpPr>
        <p:spPr/>
        <p:txBody>
          <a:bodyPr/>
          <a:lstStyle/>
          <a:p>
            <a:pPr algn="ctr"/>
            <a:r>
              <a:rPr lang="en-US" dirty="0" smtClean="0"/>
              <a:t>Math</a:t>
            </a:r>
            <a:endParaRPr lang="en-US" dirty="0"/>
          </a:p>
        </p:txBody>
      </p:sp>
      <p:sp>
        <p:nvSpPr>
          <p:cNvPr id="6" name="Content Placeholder 5"/>
          <p:cNvSpPr>
            <a:spLocks noGrp="1"/>
          </p:cNvSpPr>
          <p:nvPr>
            <p:ph sz="quarter" idx="4"/>
          </p:nvPr>
        </p:nvSpPr>
        <p:spPr/>
        <p:txBody>
          <a:bodyPr/>
          <a:lstStyle/>
          <a:p>
            <a:r>
              <a:rPr lang="en-US" dirty="0" smtClean="0"/>
              <a:t>18% </a:t>
            </a:r>
            <a:r>
              <a:rPr lang="en-US" dirty="0"/>
              <a:t>Below 21 percentile</a:t>
            </a:r>
          </a:p>
          <a:p>
            <a:r>
              <a:rPr lang="en-US" dirty="0" smtClean="0"/>
              <a:t>16% </a:t>
            </a:r>
            <a:r>
              <a:rPr lang="en-US" dirty="0"/>
              <a:t>21-40 percentile</a:t>
            </a:r>
          </a:p>
          <a:p>
            <a:r>
              <a:rPr lang="en-US" dirty="0" smtClean="0"/>
              <a:t>19% </a:t>
            </a:r>
            <a:r>
              <a:rPr lang="en-US" dirty="0"/>
              <a:t>41-60 percentile-Average</a:t>
            </a:r>
          </a:p>
          <a:p>
            <a:r>
              <a:rPr lang="en-US" dirty="0" smtClean="0"/>
              <a:t>23% </a:t>
            </a:r>
            <a:r>
              <a:rPr lang="en-US" dirty="0"/>
              <a:t>61-80 percentile</a:t>
            </a:r>
          </a:p>
          <a:p>
            <a:r>
              <a:rPr lang="en-US" dirty="0" smtClean="0"/>
              <a:t>24% </a:t>
            </a:r>
            <a:r>
              <a:rPr lang="en-US" dirty="0"/>
              <a:t>greater than 80 percentile</a:t>
            </a:r>
          </a:p>
          <a:p>
            <a:endParaRPr lang="en-US" dirty="0"/>
          </a:p>
        </p:txBody>
      </p:sp>
    </p:spTree>
    <p:extLst>
      <p:ext uri="{BB962C8B-B14F-4D97-AF65-F5344CB8AC3E}">
        <p14:creationId xmlns:p14="http://schemas.microsoft.com/office/powerpoint/2010/main" val="212587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TA Title I Fund</a:t>
            </a:r>
            <a:endParaRPr lang="en-US" dirty="0"/>
          </a:p>
        </p:txBody>
      </p:sp>
      <p:sp>
        <p:nvSpPr>
          <p:cNvPr id="3" name="Content Placeholder 2"/>
          <p:cNvSpPr>
            <a:spLocks noGrp="1"/>
          </p:cNvSpPr>
          <p:nvPr>
            <p:ph sz="half" idx="1"/>
          </p:nvPr>
        </p:nvSpPr>
        <p:spPr/>
        <p:txBody>
          <a:bodyPr/>
          <a:lstStyle/>
          <a:p>
            <a:r>
              <a:rPr lang="en-US" dirty="0" smtClean="0"/>
              <a:t>Teacher training</a:t>
            </a:r>
          </a:p>
          <a:p>
            <a:pPr lvl="1"/>
            <a:r>
              <a:rPr lang="en-US" dirty="0" smtClean="0"/>
              <a:t>National Title I conference</a:t>
            </a:r>
          </a:p>
          <a:p>
            <a:pPr lvl="1"/>
            <a:r>
              <a:rPr lang="en-US" dirty="0" smtClean="0"/>
              <a:t>National Teachers of Math Conference</a:t>
            </a:r>
          </a:p>
          <a:p>
            <a:pPr lvl="1"/>
            <a:r>
              <a:rPr lang="en-US" dirty="0" smtClean="0"/>
              <a:t>National Teachers of English Conference</a:t>
            </a:r>
          </a:p>
          <a:p>
            <a:pPr lvl="1"/>
            <a:r>
              <a:rPr lang="en-US" dirty="0" smtClean="0"/>
              <a:t>In-House Professional Learning-ex. pay for substitutes</a:t>
            </a:r>
            <a:endParaRPr lang="en-US" dirty="0"/>
          </a:p>
        </p:txBody>
      </p:sp>
      <p:sp>
        <p:nvSpPr>
          <p:cNvPr id="4" name="Content Placeholder 3"/>
          <p:cNvSpPr>
            <a:spLocks noGrp="1"/>
          </p:cNvSpPr>
          <p:nvPr>
            <p:ph sz="half" idx="2"/>
          </p:nvPr>
        </p:nvSpPr>
        <p:spPr/>
        <p:txBody>
          <a:bodyPr/>
          <a:lstStyle/>
          <a:p>
            <a:r>
              <a:rPr lang="en-US" dirty="0" smtClean="0"/>
              <a:t>After school tutorials in ELA and Math (three days per-week) and Saturday school second semester.</a:t>
            </a:r>
          </a:p>
          <a:p>
            <a:r>
              <a:rPr lang="en-US" dirty="0" smtClean="0"/>
              <a:t>Cost of Transportation</a:t>
            </a:r>
          </a:p>
          <a:p>
            <a:endParaRPr lang="en-US" dirty="0"/>
          </a:p>
          <a:p>
            <a:r>
              <a:rPr lang="en-US" dirty="0" smtClean="0"/>
              <a:t>Technology</a:t>
            </a:r>
          </a:p>
          <a:p>
            <a:pPr lvl="1"/>
            <a:r>
              <a:rPr lang="en-US" dirty="0" smtClean="0"/>
              <a:t>MobyMaX, BuzzMath, possibly Read 180/Math 180</a:t>
            </a:r>
          </a:p>
          <a:p>
            <a:pPr lvl="1"/>
            <a:r>
              <a:rPr lang="en-US" dirty="0" smtClean="0"/>
              <a:t>Study Island, </a:t>
            </a:r>
          </a:p>
          <a:p>
            <a:pPr lvl="1"/>
            <a:endParaRPr lang="en-US" dirty="0"/>
          </a:p>
        </p:txBody>
      </p:sp>
    </p:spTree>
    <p:extLst>
      <p:ext uri="{BB962C8B-B14F-4D97-AF65-F5344CB8AC3E}">
        <p14:creationId xmlns:p14="http://schemas.microsoft.com/office/powerpoint/2010/main" val="3382506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	</a:t>
            </a:r>
            <a:endParaRPr lang="en-US" dirty="0"/>
          </a:p>
        </p:txBody>
      </p:sp>
      <p:sp>
        <p:nvSpPr>
          <p:cNvPr id="3" name="Content Placeholder 2"/>
          <p:cNvSpPr>
            <a:spLocks noGrp="1"/>
          </p:cNvSpPr>
          <p:nvPr>
            <p:ph sz="half" idx="1"/>
          </p:nvPr>
        </p:nvSpPr>
        <p:spPr/>
        <p:txBody>
          <a:bodyPr/>
          <a:lstStyle/>
          <a:p>
            <a:r>
              <a:rPr lang="en-US" dirty="0" smtClean="0"/>
              <a:t>Parent Engagement</a:t>
            </a:r>
          </a:p>
          <a:p>
            <a:pPr lvl="1"/>
            <a:r>
              <a:rPr lang="en-US" dirty="0" smtClean="0"/>
              <a:t>Quarterly meetings</a:t>
            </a:r>
          </a:p>
          <a:p>
            <a:pPr lvl="1"/>
            <a:r>
              <a:rPr lang="en-US" dirty="0" smtClean="0"/>
              <a:t>Parent Academies</a:t>
            </a:r>
            <a:endParaRPr lang="en-US" dirty="0"/>
          </a:p>
        </p:txBody>
      </p:sp>
      <p:sp>
        <p:nvSpPr>
          <p:cNvPr id="4" name="Content Placeholder 3"/>
          <p:cNvSpPr>
            <a:spLocks noGrp="1"/>
          </p:cNvSpPr>
          <p:nvPr>
            <p:ph sz="half" idx="2"/>
          </p:nvPr>
        </p:nvSpPr>
        <p:spPr/>
        <p:txBody>
          <a:bodyPr/>
          <a:lstStyle/>
          <a:p>
            <a:r>
              <a:rPr lang="en-US" dirty="0" smtClean="0"/>
              <a:t>Only personnel cost is pay for teachers outside of contract hours.</a:t>
            </a:r>
            <a:endParaRPr lang="en-US" dirty="0"/>
          </a:p>
        </p:txBody>
      </p:sp>
    </p:spTree>
    <p:extLst>
      <p:ext uri="{BB962C8B-B14F-4D97-AF65-F5344CB8AC3E}">
        <p14:creationId xmlns:p14="http://schemas.microsoft.com/office/powerpoint/2010/main" val="3197589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DCSD Curriculum</a:t>
            </a:r>
            <a:endParaRPr lang="en-US" dirty="0"/>
          </a:p>
        </p:txBody>
      </p:sp>
      <p:sp>
        <p:nvSpPr>
          <p:cNvPr id="3" name="Content Placeholder 2"/>
          <p:cNvSpPr>
            <a:spLocks noGrp="1"/>
          </p:cNvSpPr>
          <p:nvPr>
            <p:ph idx="1"/>
          </p:nvPr>
        </p:nvSpPr>
        <p:spPr/>
        <p:txBody>
          <a:bodyPr/>
          <a:lstStyle/>
          <a:p>
            <a:r>
              <a:rPr lang="en-US" dirty="0" smtClean="0"/>
              <a:t>Located in VERGE for all teachers.</a:t>
            </a:r>
          </a:p>
          <a:p>
            <a:r>
              <a:rPr lang="en-US" dirty="0" smtClean="0"/>
              <a:t>Focuses on six units of studies with identified priority standards and supporting standards.</a:t>
            </a:r>
          </a:p>
          <a:p>
            <a:r>
              <a:rPr lang="en-US" dirty="0" smtClean="0"/>
              <a:t>Each unit will have four task which require the student to apply what they have learned (Engaging Scenarios).</a:t>
            </a:r>
            <a:endParaRPr lang="en-US" dirty="0"/>
          </a:p>
        </p:txBody>
      </p:sp>
    </p:spTree>
    <p:extLst>
      <p:ext uri="{BB962C8B-B14F-4D97-AF65-F5344CB8AC3E}">
        <p14:creationId xmlns:p14="http://schemas.microsoft.com/office/powerpoint/2010/main" val="297997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subTitle" idx="1"/>
          </p:nvPr>
        </p:nvSpPr>
        <p:spPr>
          <a:xfrm>
            <a:off x="2895600" y="1752600"/>
            <a:ext cx="6400800" cy="3200400"/>
          </a:xfrm>
        </p:spPr>
        <p:txBody>
          <a:bodyPr rtlCol="0"/>
          <a:lstStyle/>
          <a:p>
            <a:pPr eaLnBrk="1" fontAlgn="auto" hangingPunct="1">
              <a:buFont typeface="Arial"/>
              <a:buNone/>
              <a:defRPr/>
            </a:pPr>
            <a:r>
              <a:rPr lang="en-US" sz="4400" u="sng" dirty="0">
                <a:solidFill>
                  <a:schemeClr val="tx1"/>
                </a:solidFill>
              </a:rPr>
              <a:t>Peachtree Charter Middle School’s </a:t>
            </a:r>
          </a:p>
          <a:p>
            <a:pPr eaLnBrk="1" fontAlgn="auto" hangingPunct="1">
              <a:buFont typeface="Arial"/>
              <a:buNone/>
              <a:defRPr/>
            </a:pPr>
            <a:r>
              <a:rPr lang="en-US" sz="4400" u="sng" dirty="0">
                <a:solidFill>
                  <a:schemeClr val="tx1"/>
                </a:solidFill>
              </a:rPr>
              <a:t>World Language Department</a:t>
            </a:r>
            <a:endParaRPr lang="en-US" dirty="0" smtClean="0">
              <a:solidFill>
                <a:schemeClr val="tx1"/>
              </a:solidFill>
            </a:endParaRPr>
          </a:p>
        </p:txBody>
      </p:sp>
    </p:spTree>
    <p:extLst>
      <p:ext uri="{BB962C8B-B14F-4D97-AF65-F5344CB8AC3E}">
        <p14:creationId xmlns:p14="http://schemas.microsoft.com/office/powerpoint/2010/main" val="4047931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457200"/>
            <a:ext cx="7620000" cy="1631216"/>
          </a:xfrm>
          <a:prstGeom prst="rect">
            <a:avLst/>
          </a:prstGeom>
        </p:spPr>
        <p:txBody>
          <a:bodyPr>
            <a:spAutoFit/>
          </a:bodyPr>
          <a:lstStyle/>
          <a:p>
            <a:pPr>
              <a:defRPr/>
            </a:pPr>
            <a:r>
              <a:rPr lang="en-US" sz="2000" b="1" dirty="0">
                <a:latin typeface="+mj-lt"/>
              </a:rPr>
              <a:t>The mission of the world languages program is to equip all students with lifelong skills that will allow them to communicate effectively, to collaborate, to think and to interact in a global society, and to appreciate other languages and cultures, as well as their own.</a:t>
            </a:r>
          </a:p>
        </p:txBody>
      </p:sp>
    </p:spTree>
    <p:extLst>
      <p:ext uri="{BB962C8B-B14F-4D97-AF65-F5344CB8AC3E}">
        <p14:creationId xmlns:p14="http://schemas.microsoft.com/office/powerpoint/2010/main" val="285941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flipV="1">
            <a:off x="2282826" y="609601"/>
            <a:ext cx="8385175" cy="168275"/>
          </a:xfrm>
        </p:spPr>
        <p:txBody>
          <a:bodyPr rtlCol="0">
            <a:normAutofit fontScale="90000"/>
          </a:bodyPr>
          <a:lstStyle/>
          <a:p>
            <a:pPr>
              <a:defRPr/>
            </a:pPr>
            <a:r>
              <a:rPr lang="en-US" dirty="0" smtClean="0">
                <a:solidFill>
                  <a:schemeClr val="tx1">
                    <a:lumMod val="85000"/>
                    <a:lumOff val="15000"/>
                  </a:schemeClr>
                </a:solidFill>
              </a:rPr>
              <a:t/>
            </a:r>
            <a:br>
              <a:rPr lang="en-US" dirty="0" smtClean="0">
                <a:solidFill>
                  <a:schemeClr val="tx1">
                    <a:lumMod val="85000"/>
                    <a:lumOff val="15000"/>
                  </a:schemeClr>
                </a:solidFill>
              </a:rPr>
            </a:br>
            <a:endParaRPr lang="en-US" dirty="0" smtClean="0">
              <a:solidFill>
                <a:schemeClr val="tx1">
                  <a:lumMod val="85000"/>
                  <a:lumOff val="15000"/>
                </a:schemeClr>
              </a:solidFill>
            </a:endParaRPr>
          </a:p>
        </p:txBody>
      </p:sp>
      <p:sp>
        <p:nvSpPr>
          <p:cNvPr id="17411" name="Rectangle 3"/>
          <p:cNvSpPr>
            <a:spLocks noGrp="1" noChangeArrowheads="1"/>
          </p:cNvSpPr>
          <p:nvPr>
            <p:ph type="body" sz="half" idx="4294967295"/>
          </p:nvPr>
        </p:nvSpPr>
        <p:spPr>
          <a:xfrm>
            <a:off x="2209800" y="914400"/>
            <a:ext cx="8007350" cy="5257800"/>
          </a:xfrm>
        </p:spPr>
        <p:txBody>
          <a:bodyPr>
            <a:normAutofit/>
          </a:bodyPr>
          <a:lstStyle/>
          <a:p>
            <a:pPr marL="0" indent="0">
              <a:buNone/>
            </a:pPr>
            <a:r>
              <a:rPr lang="en-US" altLang="en-US" b="1" dirty="0"/>
              <a:t>7</a:t>
            </a:r>
            <a:r>
              <a:rPr lang="en-US" altLang="en-US" b="1" baseline="30000" dirty="0"/>
              <a:t>th</a:t>
            </a:r>
            <a:r>
              <a:rPr lang="en-US" altLang="en-US" b="1" dirty="0"/>
              <a:t> and 8</a:t>
            </a:r>
            <a:r>
              <a:rPr lang="en-US" altLang="en-US" b="1" baseline="30000" dirty="0"/>
              <a:t>th</a:t>
            </a:r>
            <a:r>
              <a:rPr lang="en-US" altLang="en-US" b="1" dirty="0"/>
              <a:t> grade classes correspond to one-half of the high school level course of the same title. By the end of the 8</a:t>
            </a:r>
            <a:r>
              <a:rPr lang="en-US" altLang="en-US" b="1" baseline="30000" dirty="0"/>
              <a:t>th</a:t>
            </a:r>
            <a:r>
              <a:rPr lang="en-US" altLang="en-US" b="1" dirty="0"/>
              <a:t> grade, your child will be completing the entire course for Level I of either Spanish or French – for a total of 72 weeks! </a:t>
            </a:r>
          </a:p>
        </p:txBody>
      </p:sp>
      <p:sp>
        <p:nvSpPr>
          <p:cNvPr id="17412" name="Text Box 5"/>
          <p:cNvSpPr txBox="1">
            <a:spLocks noChangeArrowheads="1"/>
          </p:cNvSpPr>
          <p:nvPr/>
        </p:nvSpPr>
        <p:spPr bwMode="auto">
          <a:xfrm>
            <a:off x="2209801" y="4724401"/>
            <a:ext cx="72882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dirty="0">
                <a:latin typeface="Times New Roman" panose="02020603050405020304" pitchFamily="18" charset="0"/>
              </a:rPr>
              <a:t>(In the high schools the students take the same course in 18 weeks.)</a:t>
            </a:r>
          </a:p>
        </p:txBody>
      </p:sp>
    </p:spTree>
    <p:extLst>
      <p:ext uri="{BB962C8B-B14F-4D97-AF65-F5344CB8AC3E}">
        <p14:creationId xmlns:p14="http://schemas.microsoft.com/office/powerpoint/2010/main" val="2008903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2225842" y="449179"/>
            <a:ext cx="7848600" cy="2514600"/>
          </a:xfrm>
        </p:spPr>
        <p:txBody>
          <a:bodyPr rtlCol="0">
            <a:noAutofit/>
          </a:bodyPr>
          <a:lstStyle/>
          <a:p>
            <a:pPr>
              <a:defRPr/>
            </a:pPr>
            <a:r>
              <a:rPr lang="en-US" sz="2000" b="1" dirty="0">
                <a:solidFill>
                  <a:schemeClr val="tx1">
                    <a:lumMod val="85000"/>
                    <a:lumOff val="15000"/>
                  </a:schemeClr>
                </a:solidFill>
              </a:rPr>
              <a:t>A successful student….</a:t>
            </a:r>
            <a:br>
              <a:rPr lang="en-US" sz="2000" b="1" dirty="0">
                <a:solidFill>
                  <a:schemeClr val="tx1">
                    <a:lumMod val="85000"/>
                    <a:lumOff val="15000"/>
                  </a:schemeClr>
                </a:solidFill>
              </a:rPr>
            </a:br>
            <a:r>
              <a:rPr lang="en-US" sz="2000" b="1" dirty="0">
                <a:solidFill>
                  <a:schemeClr val="tx1">
                    <a:lumMod val="85000"/>
                    <a:lumOff val="15000"/>
                  </a:schemeClr>
                </a:solidFill>
              </a:rPr>
              <a:t>1) Is a motivated self-starter who wants to study a World Language.</a:t>
            </a:r>
            <a:br>
              <a:rPr lang="en-US" sz="2000" b="1" dirty="0">
                <a:solidFill>
                  <a:schemeClr val="tx1">
                    <a:lumMod val="85000"/>
                    <a:lumOff val="15000"/>
                  </a:schemeClr>
                </a:solidFill>
              </a:rPr>
            </a:br>
            <a:r>
              <a:rPr lang="en-US" sz="2000" b="1" dirty="0">
                <a:solidFill>
                  <a:schemeClr val="tx1">
                    <a:lumMod val="85000"/>
                    <a:lumOff val="15000"/>
                  </a:schemeClr>
                </a:solidFill>
              </a:rPr>
              <a:t>2) Studies 20 min/night &amp; does </a:t>
            </a:r>
            <a:r>
              <a:rPr lang="en-US" sz="2000" b="1" i="1" u="sng" dirty="0">
                <a:solidFill>
                  <a:schemeClr val="tx1">
                    <a:lumMod val="85000"/>
                    <a:lumOff val="15000"/>
                  </a:schemeClr>
                </a:solidFill>
              </a:rPr>
              <a:t>every</a:t>
            </a:r>
            <a:r>
              <a:rPr lang="en-US" sz="2000" b="1" dirty="0">
                <a:solidFill>
                  <a:schemeClr val="tx1">
                    <a:lumMod val="85000"/>
                    <a:lumOff val="15000"/>
                  </a:schemeClr>
                </a:solidFill>
              </a:rPr>
              <a:t> homework assignment.</a:t>
            </a:r>
            <a:br>
              <a:rPr lang="en-US" sz="2000" b="1" dirty="0">
                <a:solidFill>
                  <a:schemeClr val="tx1">
                    <a:lumMod val="85000"/>
                    <a:lumOff val="15000"/>
                  </a:schemeClr>
                </a:solidFill>
              </a:rPr>
            </a:br>
            <a:r>
              <a:rPr lang="en-US" sz="2000" b="1" dirty="0">
                <a:solidFill>
                  <a:schemeClr val="tx1"/>
                </a:solidFill>
              </a:rPr>
              <a:t>3) Understands that study habits are different from those used for success in other classes, and are implemented consistently &amp; </a:t>
            </a:r>
            <a:r>
              <a:rPr lang="en-US" sz="2000" b="1" u="sng" dirty="0">
                <a:solidFill>
                  <a:schemeClr val="tx1"/>
                </a:solidFill>
              </a:rPr>
              <a:t>daily.</a:t>
            </a:r>
            <a:endParaRPr lang="en-US" sz="2000" b="1" dirty="0">
              <a:solidFill>
                <a:schemeClr val="tx1">
                  <a:lumMod val="85000"/>
                  <a:lumOff val="15000"/>
                </a:schemeClr>
              </a:solidFill>
            </a:endParaRPr>
          </a:p>
        </p:txBody>
      </p:sp>
    </p:spTree>
    <p:extLst>
      <p:ext uri="{BB962C8B-B14F-4D97-AF65-F5344CB8AC3E}">
        <p14:creationId xmlns:p14="http://schemas.microsoft.com/office/powerpoint/2010/main" val="3662283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1312</TotalTime>
  <Words>1886</Words>
  <Application>Microsoft Office PowerPoint</Application>
  <PresentationFormat>Widescreen</PresentationFormat>
  <Paragraphs>223</Paragraphs>
  <Slides>41</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Century Gothic</vt:lpstr>
      <vt:lpstr>Noto Sans Symbols</vt:lpstr>
      <vt:lpstr>Times New Roman</vt:lpstr>
      <vt:lpstr>Trebuchet MS</vt:lpstr>
      <vt:lpstr>Wingdings 3</vt:lpstr>
      <vt:lpstr>Ion</vt:lpstr>
      <vt:lpstr>Testing Results</vt:lpstr>
      <vt:lpstr>End of Grade-GA Milestones</vt:lpstr>
      <vt:lpstr>End of Course test</vt:lpstr>
      <vt:lpstr>Fall MAP Assessment</vt:lpstr>
      <vt:lpstr>DCSD Curriculum</vt:lpstr>
      <vt:lpstr>PowerPoint Presentation</vt:lpstr>
      <vt:lpstr>PowerPoint Presentation</vt:lpstr>
      <vt:lpstr> </vt:lpstr>
      <vt:lpstr>A successful student…. 1) Is a motivated self-starter who wants to study a World Language. 2) Studies 20 min/night &amp; does every homework assignment. 3) Understands that study habits are different from those used for success in other classes, and are implemented consistently &amp; daily.</vt:lpstr>
      <vt:lpstr>4) Can learn and put to use techniques that will at once reinforce World Language skills and those taught in the core classes, i.e. lang. arts, math, social studies &amp; science.  5) Knows the importance of neatness and organization. 6) Is ready for a class that is based in analytical thinking skills</vt:lpstr>
      <vt:lpstr>And finally… 7) Is prepared to use a high school text, follow high school curriculum, ready to take responsibility for his/her own work.</vt:lpstr>
      <vt:lpstr>How does the high school credit work? After your student passes every semester with a grade of 70 or better, the semester grades in 8th Grade only are then placed on his/her permanent High School Transcripts. Each semester grade is a distinct mark on the transcript, but are averaged into the permanent GPA. </vt:lpstr>
      <vt:lpstr>English/Language Arts  Reading and Writing  </vt:lpstr>
      <vt:lpstr>Reading:  What you can do? </vt:lpstr>
      <vt:lpstr>Writing and the Georgia Milestones: </vt:lpstr>
      <vt:lpstr>Writing: What can you do? </vt:lpstr>
      <vt:lpstr>MAP Testing: Reading and Language Usage</vt:lpstr>
      <vt:lpstr>The new DCSD ELA Curriculum </vt:lpstr>
      <vt:lpstr>Social Studies</vt:lpstr>
      <vt:lpstr>Georgia Standards of Excellence</vt:lpstr>
      <vt:lpstr>Grade Levels</vt:lpstr>
      <vt:lpstr>Curriculum</vt:lpstr>
      <vt:lpstr>DBQ</vt:lpstr>
      <vt:lpstr>Mathematics</vt:lpstr>
      <vt:lpstr>PowerPoint Presentation</vt:lpstr>
      <vt:lpstr>Standards for Mathematical Practice</vt:lpstr>
      <vt:lpstr>Understanding Priority Standards</vt:lpstr>
      <vt:lpstr>Performance Task</vt:lpstr>
      <vt:lpstr>Additional Resources</vt:lpstr>
      <vt:lpstr>Science at Peachtree</vt:lpstr>
      <vt:lpstr>An Overview</vt:lpstr>
      <vt:lpstr>The Standards</vt:lpstr>
      <vt:lpstr>The Standards Continued</vt:lpstr>
      <vt:lpstr>An Example of a Performance Task</vt:lpstr>
      <vt:lpstr>The STEM Academy</vt:lpstr>
      <vt:lpstr>Targeted Assistance</vt:lpstr>
      <vt:lpstr>How are schools identified as TA Title I </vt:lpstr>
      <vt:lpstr>How are TA Title I students and Teachers identified</vt:lpstr>
      <vt:lpstr>Goals for 2017-2018 school year</vt:lpstr>
      <vt:lpstr>Use of TA Title I Fund</vt:lpstr>
      <vt:lpstr>Cont. </vt:lpstr>
    </vt:vector>
  </TitlesOfParts>
  <Company>DeKalb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Targeted Assistance</dc:title>
  <dc:creator>Brian Heptinstall</dc:creator>
  <cp:lastModifiedBy>Christy Keohane</cp:lastModifiedBy>
  <cp:revision>26</cp:revision>
  <cp:lastPrinted>2017-09-05T15:08:20Z</cp:lastPrinted>
  <dcterms:created xsi:type="dcterms:W3CDTF">2017-09-05T14:39:16Z</dcterms:created>
  <dcterms:modified xsi:type="dcterms:W3CDTF">2017-09-19T14:07:02Z</dcterms:modified>
</cp:coreProperties>
</file>